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1D9744-9F15-C84E-8912-8CA08368D98F}" type="datetimeFigureOut">
              <a:rPr lang="en-US" smtClean="0"/>
              <a:t>25/09/14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0A4F02-DB44-C247-8572-00C5461EFB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gramming-challenges.com/pg.php?page=javainf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m.org/" TargetMode="External"/><Relationship Id="rId3" Type="http://schemas.openxmlformats.org/officeDocument/2006/relationships/hyperlink" Target="http://en.wikipedia.org/wiki/ACM_International_Collegiate_Programming_Contes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cm.uva.es" TargetMode="External"/><Relationship Id="rId4" Type="http://schemas.openxmlformats.org/officeDocument/2006/relationships/hyperlink" Target="http://acm.uva.es/p/v1/100.html" TargetMode="External"/><Relationship Id="rId5" Type="http://schemas.openxmlformats.org/officeDocument/2006/relationships/hyperlink" Target="http://acm.uva.es/p/v101/10189.html" TargetMode="External"/><Relationship Id="rId6" Type="http://schemas.openxmlformats.org/officeDocument/2006/relationships/hyperlink" Target="http://acm.uva.es/p/v101/10137.html" TargetMode="External"/><Relationship Id="rId7" Type="http://schemas.openxmlformats.org/officeDocument/2006/relationships/hyperlink" Target="http://acm.uva.es/p/v7/706.html" TargetMode="External"/><Relationship Id="rId8" Type="http://schemas.openxmlformats.org/officeDocument/2006/relationships/hyperlink" Target="http://acm.uva.es/p/v102/10267.html" TargetMode="External"/><Relationship Id="rId9" Type="http://schemas.openxmlformats.org/officeDocument/2006/relationships/hyperlink" Target="http://acm.uva.es/p/v100/10033.html" TargetMode="External"/><Relationship Id="rId10" Type="http://schemas.openxmlformats.org/officeDocument/2006/relationships/hyperlink" Target="http://acm.uva.es/p/v101/10196.html" TargetMode="External"/><Relationship Id="rId11" Type="http://schemas.openxmlformats.org/officeDocument/2006/relationships/hyperlink" Target="http://acm.uva.es/p/v101/10142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cm.zjut.edu.c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line-judge.uva.es/p/Art_of_Programming_Contest_SE_for_uv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88672"/>
          </a:xfrm>
        </p:spPr>
        <p:txBody>
          <a:bodyPr/>
          <a:lstStyle/>
          <a:p>
            <a:r>
              <a:rPr lang="en-US" dirty="0" smtClean="0"/>
              <a:t>Getting familiar with ACM Contest</a:t>
            </a:r>
            <a:endParaRPr lang="en-US" dirty="0"/>
          </a:p>
        </p:txBody>
      </p:sp>
      <p:pic>
        <p:nvPicPr>
          <p:cNvPr id="4" name="Picture 3" descr="icpc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0" y="3325091"/>
            <a:ext cx="7904737" cy="35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3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should be familiar with:</a:t>
            </a:r>
          </a:p>
          <a:p>
            <a:pPr lvl="1"/>
            <a:r>
              <a:rPr lang="en-US" dirty="0" smtClean="0"/>
              <a:t>Data Structure</a:t>
            </a:r>
          </a:p>
          <a:p>
            <a:pPr lvl="1"/>
            <a:r>
              <a:rPr lang="en-US" dirty="0" smtClean="0"/>
              <a:t>Strings and Sorting</a:t>
            </a:r>
          </a:p>
          <a:p>
            <a:pPr lvl="1"/>
            <a:r>
              <a:rPr lang="en-US" dirty="0" smtClean="0"/>
              <a:t>High precision arithmetic</a:t>
            </a:r>
          </a:p>
          <a:p>
            <a:pPr lvl="1"/>
            <a:r>
              <a:rPr lang="en-US" dirty="0" err="1" smtClean="0"/>
              <a:t>Combinatorics</a:t>
            </a:r>
            <a:r>
              <a:rPr lang="en-US" dirty="0" smtClean="0"/>
              <a:t> and number theory</a:t>
            </a:r>
          </a:p>
          <a:p>
            <a:pPr lvl="1"/>
            <a:r>
              <a:rPr lang="en-US" dirty="0" smtClean="0"/>
              <a:t>Divide and conquer &amp; backtracking</a:t>
            </a:r>
          </a:p>
          <a:p>
            <a:pPr lvl="1"/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Computational geometry</a:t>
            </a:r>
          </a:p>
          <a:p>
            <a:pPr lvl="1"/>
            <a:r>
              <a:rPr lang="en-US" dirty="0" smtClean="0"/>
              <a:t>Scientific computing</a:t>
            </a:r>
          </a:p>
        </p:txBody>
      </p:sp>
    </p:spTree>
    <p:extLst>
      <p:ext uri="{BB962C8B-B14F-4D97-AF65-F5344CB8AC3E}">
        <p14:creationId xmlns:p14="http://schemas.microsoft.com/office/powerpoint/2010/main" val="282213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in ACM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Input/Output</a:t>
            </a:r>
            <a:endParaRPr lang="en-US" dirty="0" smtClean="0"/>
          </a:p>
          <a:p>
            <a:pPr lvl="1"/>
            <a:r>
              <a:rPr lang="en-US" dirty="0" smtClean="0">
                <a:latin typeface="Arial" charset="0"/>
                <a:ea typeface="PMingLiU" charset="0"/>
              </a:rPr>
              <a:t>each program must read the test data from the standard input and print the results to the standard output</a:t>
            </a:r>
          </a:p>
          <a:p>
            <a:pPr lvl="2"/>
            <a:r>
              <a:rPr lang="en-US" sz="1600" dirty="0" smtClean="0">
                <a:latin typeface="Arial" charset="0"/>
                <a:ea typeface="PMingLiU" charset="0"/>
              </a:rPr>
              <a:t>For C language, use </a:t>
            </a:r>
            <a:r>
              <a:rPr lang="en-US" sz="1600" b="1" i="1" dirty="0" err="1" smtClean="0">
                <a:latin typeface="Arial" charset="0"/>
                <a:ea typeface="PMingLiU" charset="0"/>
              </a:rPr>
              <a:t>scanf</a:t>
            </a:r>
            <a:r>
              <a:rPr lang="en-US" sz="1600" dirty="0" smtClean="0">
                <a:latin typeface="Arial" charset="0"/>
                <a:ea typeface="PMingLiU" charset="0"/>
              </a:rPr>
              <a:t>() and </a:t>
            </a:r>
            <a:r>
              <a:rPr lang="en-US" sz="1600" b="1" i="1" dirty="0" err="1" smtClean="0">
                <a:latin typeface="Arial" charset="0"/>
                <a:ea typeface="PMingLiU" charset="0"/>
              </a:rPr>
              <a:t>printf</a:t>
            </a:r>
            <a:r>
              <a:rPr lang="en-US" sz="1600" dirty="0" smtClean="0">
                <a:latin typeface="Arial" charset="0"/>
                <a:ea typeface="PMingLiU" charset="0"/>
              </a:rPr>
              <a:t>()</a:t>
            </a:r>
          </a:p>
          <a:p>
            <a:pPr lvl="2"/>
            <a:r>
              <a:rPr lang="en-US" sz="1600" dirty="0" smtClean="0">
                <a:latin typeface="Arial" charset="0"/>
                <a:ea typeface="PMingLiU" charset="0"/>
              </a:rPr>
              <a:t>For C++, use </a:t>
            </a:r>
            <a:r>
              <a:rPr lang="en-US" sz="1600" b="1" i="1" dirty="0" err="1" smtClean="0">
                <a:latin typeface="Arial" charset="0"/>
                <a:ea typeface="PMingLiU" charset="0"/>
              </a:rPr>
              <a:t>cin</a:t>
            </a:r>
            <a:r>
              <a:rPr lang="en-US" sz="1600" dirty="0" smtClean="0">
                <a:latin typeface="Arial" charset="0"/>
                <a:ea typeface="PMingLiU" charset="0"/>
              </a:rPr>
              <a:t> and </a:t>
            </a:r>
            <a:r>
              <a:rPr lang="en-US" sz="1600" b="1" i="1" dirty="0" err="1" smtClean="0">
                <a:latin typeface="Arial" charset="0"/>
                <a:ea typeface="PMingLiU" charset="0"/>
              </a:rPr>
              <a:t>cout</a:t>
            </a:r>
            <a:r>
              <a:rPr lang="en-US" sz="1600" b="1" i="1" dirty="0" smtClean="0">
                <a:latin typeface="Arial" charset="0"/>
                <a:ea typeface="PMingLiU" charset="0"/>
              </a:rPr>
              <a:t> </a:t>
            </a:r>
          </a:p>
          <a:p>
            <a:pPr lvl="3"/>
            <a:r>
              <a:rPr lang="en-US" sz="1400" b="1" i="1" dirty="0" err="1" smtClean="0">
                <a:latin typeface="Arial" charset="0"/>
                <a:ea typeface="PMingLiU" charset="0"/>
              </a:rPr>
              <a:t>scanf</a:t>
            </a:r>
            <a:r>
              <a:rPr lang="en-US" sz="1400" b="1" i="1" dirty="0" smtClean="0">
                <a:latin typeface="Arial" charset="0"/>
                <a:ea typeface="PMingLiU" charset="0"/>
              </a:rPr>
              <a:t>() </a:t>
            </a:r>
            <a:r>
              <a:rPr lang="en-US" sz="1400" b="1" dirty="0" smtClean="0">
                <a:latin typeface="Arial" charset="0"/>
                <a:ea typeface="PMingLiU" charset="0"/>
              </a:rPr>
              <a:t>and</a:t>
            </a:r>
            <a:r>
              <a:rPr lang="en-US" sz="1400" b="1" i="1" dirty="0" smtClean="0">
                <a:latin typeface="Arial" charset="0"/>
                <a:ea typeface="PMingLiU" charset="0"/>
              </a:rPr>
              <a:t> </a:t>
            </a:r>
            <a:r>
              <a:rPr lang="en-US" sz="1400" b="1" i="1" dirty="0" err="1" smtClean="0">
                <a:latin typeface="Arial" charset="0"/>
                <a:ea typeface="PMingLiU" charset="0"/>
              </a:rPr>
              <a:t>printf</a:t>
            </a:r>
            <a:r>
              <a:rPr lang="en-US" sz="1400" b="1" i="1" dirty="0" smtClean="0">
                <a:latin typeface="Arial" charset="0"/>
                <a:ea typeface="PMingLiU" charset="0"/>
              </a:rPr>
              <a:t>() </a:t>
            </a:r>
            <a:r>
              <a:rPr lang="en-US" sz="1400" b="1" dirty="0" smtClean="0">
                <a:latin typeface="Arial" charset="0"/>
                <a:ea typeface="PMingLiU" charset="0"/>
              </a:rPr>
              <a:t>are also supported </a:t>
            </a:r>
          </a:p>
          <a:p>
            <a:pPr lvl="2"/>
            <a:r>
              <a:rPr lang="en-US" sz="1600" dirty="0" smtClean="0">
                <a:latin typeface="Arial" charset="0"/>
                <a:ea typeface="PMingLiU" charset="0"/>
              </a:rPr>
              <a:t>For Java, refer to </a:t>
            </a:r>
            <a:r>
              <a:rPr lang="en-US" sz="1600" dirty="0" smtClean="0">
                <a:latin typeface="Arial" charset="0"/>
                <a:ea typeface="PMingLiU" charset="0"/>
                <a:hlinkClick r:id="rId2"/>
              </a:rPr>
              <a:t>http://www.programming-challenges.com/pg.php?page=javainfo</a:t>
            </a:r>
            <a:endParaRPr lang="en-US" sz="1600" dirty="0" smtClean="0">
              <a:latin typeface="Arial" charset="0"/>
              <a:ea typeface="PMingLiU" charset="0"/>
            </a:endParaRPr>
          </a:p>
          <a:p>
            <a:pPr lvl="1"/>
            <a:r>
              <a:rPr lang="en-US" dirty="0" smtClean="0"/>
              <a:t>Programs are not allowed to open files or to execute certain system calls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8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nice for debugging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latin typeface="Arial" charset="0"/>
                <a:ea typeface="PMingLiU" charset="0"/>
              </a:rPr>
              <a:t>#include &lt;</a:t>
            </a:r>
            <a:r>
              <a:rPr lang="en-US" sz="2600" dirty="0" err="1">
                <a:latin typeface="Arial" charset="0"/>
                <a:ea typeface="PMingLiU" charset="0"/>
              </a:rPr>
              <a:t>stdio.h</a:t>
            </a:r>
            <a:r>
              <a:rPr lang="en-US" sz="2600" dirty="0">
                <a:latin typeface="Arial" charset="0"/>
                <a:ea typeface="PMingLiU" charset="0"/>
              </a:rPr>
              <a:t>&gt;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 err="1">
                <a:latin typeface="Arial" charset="0"/>
                <a:ea typeface="PMingLiU" charset="0"/>
              </a:rPr>
              <a:t>int</a:t>
            </a:r>
            <a:r>
              <a:rPr lang="en-US" sz="2600" dirty="0">
                <a:latin typeface="Arial" charset="0"/>
                <a:ea typeface="PMingLiU" charset="0"/>
              </a:rPr>
              <a:t> main ()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latin typeface="Arial" charset="0"/>
                <a:ea typeface="PMingLiU" charset="0"/>
              </a:rPr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latin typeface="Arial" charset="0"/>
                <a:ea typeface="PMingLiU" charset="0"/>
              </a:rPr>
              <a:t>  </a:t>
            </a:r>
            <a:r>
              <a:rPr lang="en-US" sz="2600" dirty="0" err="1">
                <a:latin typeface="Arial" charset="0"/>
                <a:ea typeface="PMingLiU" charset="0"/>
              </a:rPr>
              <a:t>freopen</a:t>
            </a:r>
            <a:r>
              <a:rPr lang="en-US" sz="2600" dirty="0">
                <a:latin typeface="Arial" charset="0"/>
                <a:ea typeface="PMingLiU" charset="0"/>
              </a:rPr>
              <a:t>(“FILE_NAME_FOR_INPUT”,”r”,</a:t>
            </a:r>
            <a:r>
              <a:rPr lang="en-US" sz="2600" dirty="0" err="1">
                <a:latin typeface="Arial" charset="0"/>
                <a:ea typeface="PMingLiU" charset="0"/>
              </a:rPr>
              <a:t>stdin</a:t>
            </a:r>
            <a:r>
              <a:rPr lang="en-US" sz="2600" dirty="0">
                <a:latin typeface="Arial" charset="0"/>
                <a:ea typeface="PMingLiU" charset="0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latin typeface="Arial" charset="0"/>
                <a:ea typeface="PMingLiU" charset="0"/>
              </a:rPr>
              <a:t>  </a:t>
            </a:r>
            <a:r>
              <a:rPr lang="en-US" sz="2600" dirty="0" err="1">
                <a:latin typeface="Arial" charset="0"/>
                <a:ea typeface="PMingLiU" charset="0"/>
              </a:rPr>
              <a:t>freopen</a:t>
            </a:r>
            <a:r>
              <a:rPr lang="en-US" sz="2600" dirty="0">
                <a:latin typeface="Arial" charset="0"/>
                <a:ea typeface="PMingLiU" charset="0"/>
              </a:rPr>
              <a:t>(“FILE_NAME_FOR OUTPUT”,”w”,</a:t>
            </a:r>
            <a:r>
              <a:rPr lang="en-US" sz="2600" dirty="0" err="1">
                <a:latin typeface="Arial" charset="0"/>
                <a:ea typeface="PMingLiU" charset="0"/>
              </a:rPr>
              <a:t>stdout</a:t>
            </a:r>
            <a:r>
              <a:rPr lang="en-US" sz="2600" dirty="0">
                <a:latin typeface="Arial" charset="0"/>
                <a:ea typeface="PMingLiU" charset="0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latin typeface="Arial" charset="0"/>
                <a:ea typeface="PMingLiU" charset="0"/>
              </a:rPr>
              <a:t>  Rest of the codes…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latin typeface="Arial" charset="0"/>
                <a:ea typeface="PMingLiU" charset="0"/>
              </a:rPr>
              <a:t>  return 0;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latin typeface="Arial" charset="0"/>
                <a:ea typeface="PMingLiU" charset="0"/>
              </a:rPr>
              <a:t>}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0" y="52578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While sending your code to online judges, remember to remove the two lines with </a:t>
            </a:r>
            <a:r>
              <a:rPr lang="en-US" sz="2400" b="1" dirty="0" err="1">
                <a:solidFill>
                  <a:srgbClr val="FF0000"/>
                </a:solidFill>
              </a:rPr>
              <a:t>freopen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072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avoid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Avoid the usage of the ++ or -- operators inside expressions or function calls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Avoid expressions of the form *p++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Avoid pointer arithmetic. Instead of (p+5) use p[5].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Never code like : return (x*y)+</a:t>
            </a:r>
            <a:r>
              <a:rPr lang="en-US" dirty="0" err="1" smtClean="0">
                <a:ea typeface="+mn-ea"/>
                <a:cs typeface="+mn-cs"/>
              </a:rPr>
              <a:t>Func</a:t>
            </a:r>
            <a:r>
              <a:rPr lang="en-US" dirty="0" smtClean="0">
                <a:ea typeface="+mn-ea"/>
                <a:cs typeface="+mn-cs"/>
              </a:rPr>
              <a:t>(t)/(1-s);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but like : </a:t>
            </a:r>
          </a:p>
          <a:p>
            <a:pPr lvl="2">
              <a:defRPr/>
            </a:pPr>
            <a:r>
              <a:rPr lang="en-US" sz="2500" dirty="0" smtClean="0">
                <a:ea typeface="+mn-ea"/>
              </a:rPr>
              <a:t>temp = </a:t>
            </a:r>
            <a:r>
              <a:rPr lang="en-US" sz="2500" dirty="0" err="1" smtClean="0">
                <a:ea typeface="+mn-ea"/>
              </a:rPr>
              <a:t>func</a:t>
            </a:r>
            <a:r>
              <a:rPr lang="en-US" sz="2500" dirty="0" smtClean="0">
                <a:ea typeface="+mn-ea"/>
              </a:rPr>
              <a:t>(t); </a:t>
            </a:r>
          </a:p>
          <a:p>
            <a:pPr lvl="2">
              <a:defRPr/>
            </a:pPr>
            <a:r>
              <a:rPr lang="en-US" sz="2500" dirty="0" err="1" smtClean="0">
                <a:ea typeface="+mn-ea"/>
              </a:rPr>
              <a:t>RetVal</a:t>
            </a:r>
            <a:r>
              <a:rPr lang="en-US" sz="2500" dirty="0" smtClean="0">
                <a:ea typeface="+mn-ea"/>
              </a:rPr>
              <a:t> = (x*y) + temp/(1-s); </a:t>
            </a:r>
          </a:p>
          <a:p>
            <a:pPr lvl="2">
              <a:defRPr/>
            </a:pPr>
            <a:r>
              <a:rPr lang="en-US" sz="2500" dirty="0" smtClean="0">
                <a:ea typeface="+mn-ea"/>
              </a:rPr>
              <a:t>return </a:t>
            </a:r>
            <a:r>
              <a:rPr lang="en-US" sz="2500" dirty="0" err="1" smtClean="0">
                <a:ea typeface="+mn-ea"/>
              </a:rPr>
              <a:t>RetVal</a:t>
            </a:r>
            <a:r>
              <a:rPr lang="en-US" sz="2500" dirty="0" smtClean="0">
                <a:ea typeface="+mn-ea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2875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Don’t use small and similar names for your variables. Use descriptive names.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Don’t use names like {</a:t>
            </a:r>
            <a:r>
              <a:rPr lang="en-US" dirty="0" err="1" smtClean="0"/>
              <a:t>i,j,k</a:t>
            </a:r>
            <a:r>
              <a:rPr lang="en-US" dirty="0" smtClean="0"/>
              <a:t>} for loop control variables. Use {I,K,M}.</a:t>
            </a:r>
          </a:p>
          <a:p>
            <a:pPr lvl="1"/>
            <a:r>
              <a:rPr lang="en-US" dirty="0" smtClean="0"/>
              <a:t>It is very easy to mistake a j for an </a:t>
            </a:r>
            <a:r>
              <a:rPr lang="en-US" dirty="0" err="1" smtClean="0"/>
              <a:t>i</a:t>
            </a:r>
            <a:r>
              <a:rPr lang="en-US" dirty="0" smtClean="0"/>
              <a:t> when you read code or “copy, paste &amp; change” code,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5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problems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891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 smtClean="0"/>
              <a:t>Data structure problems</a:t>
            </a:r>
          </a:p>
          <a:p>
            <a:r>
              <a:rPr lang="en-US" altLang="zh-TW" sz="6200" dirty="0" smtClean="0">
                <a:ea typeface="PMingLiU" charset="0"/>
              </a:rPr>
              <a:t>Algorithms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To solve real problems efficiently</a:t>
            </a:r>
          </a:p>
          <a:p>
            <a:r>
              <a:rPr lang="en-US" altLang="zh-TW" sz="6200" dirty="0" smtClean="0">
                <a:ea typeface="PMingLiU" charset="0"/>
              </a:rPr>
              <a:t>Categories: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Sorting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Searching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Graph algorithms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Scientific computing: matrix, number-theoretic, computational geometry, etc.</a:t>
            </a:r>
          </a:p>
          <a:p>
            <a:pPr marL="457200" lvl="1" indent="0">
              <a:buNone/>
            </a:pPr>
            <a:r>
              <a:rPr lang="en-US" altLang="zh-TW" sz="6200" dirty="0" smtClean="0">
                <a:ea typeface="PMingLiU" charset="0"/>
              </a:rPr>
              <a:t>-</a:t>
            </a:r>
            <a:r>
              <a:rPr lang="en-US" altLang="zh-TW" sz="6200" dirty="0" err="1" smtClean="0">
                <a:ea typeface="PMingLiU" charset="0"/>
              </a:rPr>
              <a:t>etc</a:t>
            </a:r>
            <a:endParaRPr lang="en-US" altLang="zh-TW" sz="6200" dirty="0" smtClean="0">
              <a:ea typeface="PMingLiU" charset="0"/>
            </a:endParaRPr>
          </a:p>
          <a:p>
            <a:r>
              <a:rPr lang="en-US" altLang="zh-TW" sz="6200" dirty="0" smtClean="0">
                <a:ea typeface="PMingLiU" charset="0"/>
              </a:rPr>
              <a:t>Mathematics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Everything finally goes back to mathematics!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Number theory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Geometry</a:t>
            </a:r>
          </a:p>
          <a:p>
            <a:pPr lvl="1"/>
            <a:r>
              <a:rPr lang="en-US" altLang="zh-TW" sz="6200" dirty="0" err="1" smtClean="0">
                <a:ea typeface="PMingLiU" charset="0"/>
              </a:rPr>
              <a:t>Combinatorics</a:t>
            </a:r>
            <a:endParaRPr lang="en-US" altLang="zh-TW" sz="6200" dirty="0" smtClean="0">
              <a:ea typeface="PMingLiU" charset="0"/>
            </a:endParaRPr>
          </a:p>
          <a:p>
            <a:pPr lvl="1"/>
            <a:r>
              <a:rPr lang="en-US" altLang="zh-TW" sz="6200" dirty="0" smtClean="0">
                <a:ea typeface="PMingLiU" charset="0"/>
              </a:rPr>
              <a:t>Graph theory</a:t>
            </a:r>
          </a:p>
          <a:p>
            <a:pPr lvl="1"/>
            <a:r>
              <a:rPr lang="en-US" altLang="zh-TW" sz="6200" dirty="0" smtClean="0">
                <a:ea typeface="PMingLiU" charset="0"/>
              </a:rPr>
              <a:t>…</a:t>
            </a:r>
          </a:p>
          <a:p>
            <a:pPr marL="457200" lvl="1" indent="0">
              <a:buNone/>
            </a:pPr>
            <a:endParaRPr lang="en-US" altLang="zh-TW" dirty="0">
              <a:latin typeface="Arial" charset="0"/>
              <a:ea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5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/>
                <a:cs typeface="Arial"/>
              </a:rPr>
              <a:t>Knowing your strength and weaknesses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 Knowledge of standard algorithms and the ability to find an appropriate algorithm for every problem in the set;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Ability to code an algorithm into a working program;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Having a strategy of cooperation with your teammates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5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&amp;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>
                <a:latin typeface="Arial" charset="0"/>
                <a:ea typeface="PMingLiU" charset="0"/>
              </a:rPr>
              <a:t>Brute force when you can, Brute force algorithm tends to be the easiest to implement.</a:t>
            </a:r>
          </a:p>
          <a:p>
            <a:r>
              <a:rPr lang="en-US" sz="3600" dirty="0" smtClean="0">
                <a:latin typeface="Arial" charset="0"/>
                <a:ea typeface="PMingLiU" charset="0"/>
              </a:rPr>
              <a:t>KISS: Simple is smart! (Keep It Simple, Stupid !!! / Keep It Short &amp; Simple).</a:t>
            </a:r>
          </a:p>
          <a:p>
            <a:r>
              <a:rPr lang="en-US" sz="3600" dirty="0" smtClean="0">
                <a:latin typeface="Arial" charset="0"/>
                <a:ea typeface="PMingLiU" charset="0"/>
              </a:rPr>
              <a:t>Hint: focus on limits (specified in problem statement).</a:t>
            </a:r>
          </a:p>
          <a:p>
            <a:r>
              <a:rPr lang="en-US" sz="3600" dirty="0" smtClean="0">
                <a:latin typeface="Arial" charset="0"/>
                <a:ea typeface="PMingLiU" charset="0"/>
              </a:rPr>
              <a:t>Waste memory when it makes your life easier (trade memory space for speed).</a:t>
            </a:r>
          </a:p>
          <a:p>
            <a:r>
              <a:rPr lang="en-US" sz="3600" dirty="0" smtClean="0">
                <a:latin typeface="Arial" charset="0"/>
                <a:ea typeface="PMingLiU" charset="0"/>
              </a:rPr>
              <a:t>Don't delete your extra debugging output, comment it out.</a:t>
            </a:r>
          </a:p>
          <a:p>
            <a:r>
              <a:rPr lang="en-US" sz="3600" dirty="0" smtClean="0">
                <a:latin typeface="Arial" charset="0"/>
                <a:ea typeface="PMingLiU" charset="0"/>
              </a:rPr>
              <a:t>Optimize progressively, and only as much as needed.</a:t>
            </a:r>
          </a:p>
          <a:p>
            <a:r>
              <a:rPr lang="en-US" sz="3600" dirty="0" smtClean="0">
                <a:latin typeface="Arial" charset="0"/>
                <a:ea typeface="PMingLiU" charset="0"/>
              </a:rPr>
              <a:t>Keep all working versions!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3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&amp;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to debug:</a:t>
            </a:r>
          </a:p>
          <a:p>
            <a:pPr lvl="1"/>
            <a:r>
              <a:rPr lang="en-US" dirty="0" smtClean="0"/>
              <a:t>a. white space is good,</a:t>
            </a:r>
          </a:p>
          <a:p>
            <a:pPr lvl="1"/>
            <a:r>
              <a:rPr lang="en-US" dirty="0" smtClean="0"/>
              <a:t>b. use meaningful variable names,</a:t>
            </a:r>
          </a:p>
          <a:p>
            <a:pPr lvl="1"/>
            <a:r>
              <a:rPr lang="en-US" dirty="0" smtClean="0"/>
              <a:t>c. don't reuse variables, (we are not doing software engineering here)</a:t>
            </a:r>
          </a:p>
          <a:p>
            <a:pPr lvl="1"/>
            <a:r>
              <a:rPr lang="en-US" dirty="0" smtClean="0"/>
              <a:t>d. stepwise refinement,</a:t>
            </a:r>
          </a:p>
          <a:p>
            <a:pPr lvl="1"/>
            <a:r>
              <a:rPr lang="en-US" dirty="0" smtClean="0"/>
              <a:t>e. Comment before code.</a:t>
            </a:r>
          </a:p>
          <a:p>
            <a:r>
              <a:rPr lang="en-US" dirty="0" smtClean="0"/>
              <a:t>Avoid pointers if you can.</a:t>
            </a:r>
          </a:p>
          <a:p>
            <a:r>
              <a:rPr lang="en-US" dirty="0" smtClean="0"/>
              <a:t>Avoid dynamic memory like the plague: statically allocate everything.</a:t>
            </a:r>
          </a:p>
          <a:p>
            <a:r>
              <a:rPr lang="en-US" dirty="0" smtClean="0"/>
              <a:t>Try not to use floating point; if you have to, put tolerances in everywhere (never test equality)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1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example</a:t>
            </a:r>
            <a:br>
              <a:rPr lang="en-US" dirty="0" smtClean="0"/>
            </a:br>
            <a:r>
              <a:rPr lang="en-US" sz="2000" dirty="0" smtClean="0">
                <a:solidFill>
                  <a:srgbClr val="008000"/>
                </a:solidFill>
              </a:rPr>
              <a:t>Source: </a:t>
            </a:r>
            <a:r>
              <a:rPr lang="en-US" sz="1800" dirty="0" smtClean="0">
                <a:solidFill>
                  <a:srgbClr val="008000"/>
                </a:solidFill>
              </a:rPr>
              <a:t>http://</a:t>
            </a:r>
            <a:r>
              <a:rPr lang="en-US" sz="1800" dirty="0" err="1" smtClean="0">
                <a:solidFill>
                  <a:srgbClr val="008000"/>
                </a:solidFill>
              </a:rPr>
              <a:t>acm.zju.edu.cn</a:t>
            </a:r>
            <a:r>
              <a:rPr lang="en-US" sz="1800" dirty="0" smtClean="0">
                <a:solidFill>
                  <a:srgbClr val="008000"/>
                </a:solidFill>
              </a:rPr>
              <a:t>/</a:t>
            </a:r>
            <a:r>
              <a:rPr lang="en-US" sz="1800" dirty="0" err="1" smtClean="0">
                <a:solidFill>
                  <a:srgbClr val="008000"/>
                </a:solidFill>
              </a:rPr>
              <a:t>onlinejudge</a:t>
            </a:r>
            <a:r>
              <a:rPr lang="en-US" sz="1800" dirty="0" smtClean="0">
                <a:solidFill>
                  <a:srgbClr val="008000"/>
                </a:solidFill>
              </a:rPr>
              <a:t>/</a:t>
            </a:r>
            <a:r>
              <a:rPr lang="en-US" sz="1800" dirty="0" err="1" smtClean="0">
                <a:solidFill>
                  <a:srgbClr val="008000"/>
                </a:solidFill>
              </a:rPr>
              <a:t>showProblem.do?problemCode</a:t>
            </a:r>
            <a:r>
              <a:rPr lang="en-US" sz="1800" dirty="0" smtClean="0">
                <a:solidFill>
                  <a:srgbClr val="008000"/>
                </a:solidFill>
              </a:rPr>
              <a:t>=1001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>
                <a:latin typeface="Arial" charset="0"/>
                <a:ea typeface="PMingLiU" charset="0"/>
              </a:rPr>
              <a:t>Time Limit:1 second  Memory Limit:32768 KB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Arial" charset="0"/>
                <a:ea typeface="PMingLiU" charset="0"/>
              </a:rPr>
              <a:t>Description: </a:t>
            </a:r>
            <a:r>
              <a:rPr lang="en-US" sz="2600" dirty="0">
                <a:latin typeface="Arial" charset="0"/>
                <a:ea typeface="PMingLiU" charset="0"/>
              </a:rPr>
              <a:t>Calculate a + b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Arial" charset="0"/>
                <a:ea typeface="PMingLiU" charset="0"/>
              </a:rPr>
              <a:t>Input: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" charset="0"/>
                <a:ea typeface="PMingLiU" charset="0"/>
              </a:rPr>
              <a:t>The input will consist of a series of pairs of integers a and b, separated by a space, one pair of integers per line. 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Arial" charset="0"/>
                <a:ea typeface="PMingLiU" charset="0"/>
              </a:rPr>
              <a:t>Output: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" charset="0"/>
                <a:ea typeface="PMingLiU" charset="0"/>
              </a:rPr>
              <a:t>For each pair of input integers a and b you should output the sum of a and b in one line, and with one line of output for each line in input. 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Arial" charset="0"/>
                <a:ea typeface="PMingLiU" charset="0"/>
              </a:rPr>
              <a:t>Sample Input: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200" dirty="0">
                <a:latin typeface="Arial" charset="0"/>
                <a:ea typeface="PMingLiU" charset="0"/>
              </a:rPr>
              <a:t>1 5 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Arial" charset="0"/>
                <a:ea typeface="PMingLiU" charset="0"/>
              </a:rPr>
              <a:t>Sample Output: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200" dirty="0">
                <a:latin typeface="Arial" charset="0"/>
                <a:ea typeface="PMingLiU" charset="0"/>
              </a:rPr>
              <a:t>6 </a:t>
            </a:r>
          </a:p>
          <a:p>
            <a:pPr>
              <a:lnSpc>
                <a:spcPct val="80000"/>
              </a:lnSpc>
            </a:pPr>
            <a:endParaRPr lang="en-US" sz="2600" dirty="0">
              <a:latin typeface="Arial" charset="0"/>
              <a:ea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PMingLiU" charset="0"/>
              </a:rPr>
              <a:t>ACM: Association for Computing Machinery</a:t>
            </a:r>
          </a:p>
          <a:p>
            <a:pPr lvl="1"/>
            <a:r>
              <a:rPr lang="en-US" dirty="0" smtClean="0">
                <a:latin typeface="Arial" charset="0"/>
                <a:ea typeface="PMingLiU" charset="0"/>
                <a:hlinkClick r:id="rId2"/>
              </a:rPr>
              <a:t>http://www.acm.org/</a:t>
            </a:r>
            <a:endParaRPr lang="en-US" dirty="0" smtClean="0">
              <a:latin typeface="Arial" charset="0"/>
              <a:ea typeface="PMingLiU" charset="0"/>
            </a:endParaRPr>
          </a:p>
          <a:p>
            <a:pPr lvl="1"/>
            <a:r>
              <a:rPr lang="en-US" dirty="0" smtClean="0">
                <a:latin typeface="Arial" charset="0"/>
                <a:ea typeface="PMingLiU" charset="0"/>
              </a:rPr>
              <a:t>the world’s largest educational and scientific computing society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ACM ICPC</a:t>
            </a:r>
          </a:p>
          <a:p>
            <a:pPr lvl="1"/>
            <a:r>
              <a:rPr lang="en-US" dirty="0" smtClean="0">
                <a:latin typeface="Arial" charset="0"/>
                <a:ea typeface="PMingLiU" charset="0"/>
              </a:rPr>
              <a:t>ACM International Collegiate Programming Contest</a:t>
            </a:r>
          </a:p>
          <a:p>
            <a:pPr lvl="1"/>
            <a:r>
              <a:rPr lang="en-US" dirty="0" smtClean="0">
                <a:latin typeface="Arial" charset="0"/>
                <a:ea typeface="PMingLiU" charset="0"/>
                <a:hlinkClick r:id="rId3"/>
              </a:rPr>
              <a:t>http://en.wikipedia.org/wiki/ACM_International_Collegiate_Programming_Contest</a:t>
            </a:r>
            <a:endParaRPr lang="en-US" dirty="0">
              <a:latin typeface="Arial" charset="0"/>
              <a:ea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8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981200"/>
            <a:ext cx="3581400" cy="3416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9pPr>
          </a:lstStyle>
          <a:p>
            <a:pPr eaLnBrk="1" hangingPunct="1"/>
            <a:r>
              <a:rPr lang="en-US"/>
              <a:t>/* C code */</a:t>
            </a:r>
          </a:p>
          <a:p>
            <a:pPr eaLnBrk="1" hangingPunct="1"/>
            <a:r>
              <a:rPr lang="en-US"/>
              <a:t>#include “stdio.h”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int main()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    int a, b;</a:t>
            </a:r>
          </a:p>
          <a:p>
            <a:pPr eaLnBrk="1" hangingPunct="1"/>
            <a:r>
              <a:rPr lang="en-US"/>
              <a:t>    while (scanf(“%d %d”, &amp;a, &amp;b) != EOF) {</a:t>
            </a:r>
          </a:p>
          <a:p>
            <a:pPr eaLnBrk="1" hangingPunct="1"/>
            <a:r>
              <a:rPr lang="en-US"/>
              <a:t>        printf(“%d\n”, a+b);</a:t>
            </a:r>
          </a:p>
          <a:p>
            <a:pPr eaLnBrk="1" hangingPunct="1"/>
            <a:r>
              <a:rPr lang="en-US"/>
              <a:t>     }</a:t>
            </a:r>
          </a:p>
          <a:p>
            <a:pPr eaLnBrk="1" hangingPunct="1"/>
            <a:r>
              <a:rPr lang="en-US"/>
              <a:t>     return 0;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62400" y="1981200"/>
            <a:ext cx="4724400" cy="3694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charset="0"/>
                <a:cs typeface="PMingLiU" charset="0"/>
              </a:defRPr>
            </a:lvl9pPr>
          </a:lstStyle>
          <a:p>
            <a:pPr eaLnBrk="1" hangingPunct="1"/>
            <a:r>
              <a:rPr lang="en-US"/>
              <a:t>/* Java code */</a:t>
            </a:r>
          </a:p>
          <a:p>
            <a:pPr eaLnBrk="1" hangingPunct="1"/>
            <a:r>
              <a:rPr lang="en-US"/>
              <a:t>import java.util.Scanner;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public class Main { </a:t>
            </a:r>
          </a:p>
          <a:p>
            <a:pPr eaLnBrk="1" hangingPunct="1"/>
            <a:r>
              <a:rPr lang="en-US"/>
              <a:t>    public static void main(String[] args) { </a:t>
            </a:r>
          </a:p>
          <a:p>
            <a:pPr eaLnBrk="1" hangingPunct="1"/>
            <a:r>
              <a:rPr lang="en-US"/>
              <a:t>        Scanner in = new Scanner(System.in); </a:t>
            </a:r>
          </a:p>
          <a:p>
            <a:pPr eaLnBrk="1" hangingPunct="1"/>
            <a:r>
              <a:rPr lang="en-US"/>
              <a:t>        while (in.hasNextInt()) { </a:t>
            </a:r>
          </a:p>
          <a:p>
            <a:pPr eaLnBrk="1" hangingPunct="1"/>
            <a:r>
              <a:rPr lang="en-US"/>
              <a:t>            int a = in.nextInt(); </a:t>
            </a:r>
          </a:p>
          <a:p>
            <a:pPr eaLnBrk="1" hangingPunct="1"/>
            <a:r>
              <a:rPr lang="en-US"/>
              <a:t>            int b = in.nextInt(); </a:t>
            </a:r>
          </a:p>
          <a:p>
            <a:pPr eaLnBrk="1" hangingPunct="1"/>
            <a:r>
              <a:rPr lang="en-US"/>
              <a:t>            System.out.println(a + b);</a:t>
            </a:r>
          </a:p>
          <a:p>
            <a:pPr eaLnBrk="1" hangingPunct="1"/>
            <a:r>
              <a:rPr lang="en-US"/>
              <a:t>        } </a:t>
            </a:r>
          </a:p>
          <a:p>
            <a:pPr eaLnBrk="1" hangingPunct="1"/>
            <a:r>
              <a:rPr lang="en-US"/>
              <a:t>    } </a:t>
            </a:r>
          </a:p>
          <a:p>
            <a:pPr eaLnBrk="1" hangingPunct="1"/>
            <a:r>
              <a:rPr lang="en-US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523663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of problems that you can train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943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Source: Fundamental Problems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http://acm.zjut.edu.cn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5545" y="2770818"/>
            <a:ext cx="130463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PMingLiU" charset="0"/>
              </a:rPr>
              <a:t>1181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1185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1190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1191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1187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1204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1208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1205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1044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454" y="2770818"/>
            <a:ext cx="16625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PMingLiU" charset="0"/>
              </a:rPr>
              <a:t>1167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1166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1174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1175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1176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1177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1178</a:t>
            </a:r>
          </a:p>
          <a:p>
            <a:r>
              <a:rPr lang="en-US" dirty="0" smtClean="0">
                <a:latin typeface="Arial" charset="0"/>
                <a:ea typeface="PMingLiU" charset="0"/>
              </a:rPr>
              <a:t>1179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26182" y="1623291"/>
            <a:ext cx="3879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 charset="0"/>
                <a:ea typeface="PMingLiU" charset="0"/>
              </a:rPr>
              <a:t>Source: Fundamental Problems</a:t>
            </a:r>
            <a:br>
              <a:rPr lang="en-US" sz="2000" dirty="0" smtClean="0">
                <a:latin typeface="Arial" charset="0"/>
                <a:ea typeface="PMingLiU" charset="0"/>
              </a:rPr>
            </a:br>
            <a:r>
              <a:rPr lang="en-US" sz="2000" dirty="0" smtClean="0">
                <a:latin typeface="Arial" charset="0"/>
                <a:ea typeface="PMingLiU" charset="0"/>
                <a:hlinkClick r:id="rId3"/>
              </a:rPr>
              <a:t>http://acm.uva.es</a:t>
            </a:r>
            <a:endParaRPr lang="en-US" sz="2000" dirty="0" smtClean="0">
              <a:latin typeface="Arial" charset="0"/>
              <a:ea typeface="PMingLiU" charset="0"/>
            </a:endParaRPr>
          </a:p>
          <a:p>
            <a:endParaRPr lang="en-US" dirty="0" smtClean="0"/>
          </a:p>
          <a:p>
            <a:r>
              <a:rPr lang="en-US" altLang="zh-TW" dirty="0" smtClean="0">
                <a:latin typeface="Arial" charset="0"/>
                <a:ea typeface="PMingLiU" charset="0"/>
                <a:hlinkClick r:id="rId4"/>
              </a:rPr>
              <a:t>http://acm.uva.es/p/v1/100.html</a:t>
            </a:r>
            <a:endParaRPr lang="en-US" altLang="zh-TW" dirty="0" smtClean="0">
              <a:latin typeface="Arial" charset="0"/>
              <a:ea typeface="PMingLiU" charset="0"/>
            </a:endParaRPr>
          </a:p>
          <a:p>
            <a:r>
              <a:rPr lang="en-US" altLang="zh-TW" dirty="0" smtClean="0">
                <a:latin typeface="Arial" charset="0"/>
                <a:ea typeface="PMingLiU" charset="0"/>
                <a:hlinkClick r:id="rId5"/>
              </a:rPr>
              <a:t>http://acm.uva.es/p/v101/10189.html</a:t>
            </a:r>
            <a:endParaRPr lang="en-US" altLang="zh-TW" dirty="0" smtClean="0">
              <a:latin typeface="Arial" charset="0"/>
              <a:ea typeface="PMingLiU" charset="0"/>
            </a:endParaRPr>
          </a:p>
          <a:p>
            <a:r>
              <a:rPr lang="en-US" altLang="zh-TW" dirty="0" smtClean="0">
                <a:latin typeface="Arial" charset="0"/>
                <a:ea typeface="PMingLiU" charset="0"/>
                <a:hlinkClick r:id="rId6"/>
              </a:rPr>
              <a:t>http://acm.uva.es/p/v101/10137.html</a:t>
            </a:r>
            <a:endParaRPr lang="en-US" altLang="zh-TW" dirty="0" smtClean="0">
              <a:latin typeface="Arial" charset="0"/>
              <a:ea typeface="PMingLiU" charset="0"/>
            </a:endParaRPr>
          </a:p>
          <a:p>
            <a:r>
              <a:rPr lang="en-US" altLang="zh-TW" dirty="0" smtClean="0">
                <a:latin typeface="Arial" charset="0"/>
                <a:ea typeface="PMingLiU" charset="0"/>
                <a:hlinkClick r:id="rId7"/>
              </a:rPr>
              <a:t>http://acm.uva.es/p/v7/706.html</a:t>
            </a:r>
            <a:endParaRPr lang="en-US" altLang="zh-TW" dirty="0" smtClean="0">
              <a:latin typeface="Arial" charset="0"/>
              <a:ea typeface="PMingLiU" charset="0"/>
            </a:endParaRPr>
          </a:p>
          <a:p>
            <a:r>
              <a:rPr lang="en-US" altLang="zh-TW" dirty="0" smtClean="0">
                <a:latin typeface="Arial" charset="0"/>
                <a:ea typeface="PMingLiU" charset="0"/>
                <a:hlinkClick r:id="rId8"/>
              </a:rPr>
              <a:t>http://acm.uva.es/p/v102/10267.html</a:t>
            </a:r>
            <a:endParaRPr lang="en-US" altLang="zh-TW" dirty="0" smtClean="0">
              <a:latin typeface="Arial" charset="0"/>
              <a:ea typeface="PMingLiU" charset="0"/>
            </a:endParaRPr>
          </a:p>
          <a:p>
            <a:r>
              <a:rPr lang="en-US" altLang="zh-TW" dirty="0" smtClean="0">
                <a:latin typeface="Arial" charset="0"/>
                <a:ea typeface="PMingLiU" charset="0"/>
                <a:hlinkClick r:id="rId9"/>
              </a:rPr>
              <a:t>http://acm.uva.es/p/v100/10033.html</a:t>
            </a:r>
            <a:endParaRPr lang="en-US" altLang="zh-TW" dirty="0" smtClean="0">
              <a:latin typeface="Arial" charset="0"/>
              <a:ea typeface="PMingLiU" charset="0"/>
            </a:endParaRPr>
          </a:p>
          <a:p>
            <a:r>
              <a:rPr lang="en-US" altLang="zh-TW" dirty="0" smtClean="0">
                <a:latin typeface="Arial" charset="0"/>
                <a:ea typeface="PMingLiU" charset="0"/>
                <a:hlinkClick r:id="rId10"/>
              </a:rPr>
              <a:t>http://acm.uva.es/p/v101/10196.html</a:t>
            </a:r>
            <a:endParaRPr lang="en-US" altLang="zh-TW" dirty="0" smtClean="0">
              <a:latin typeface="Arial" charset="0"/>
              <a:ea typeface="PMingLiU" charset="0"/>
            </a:endParaRPr>
          </a:p>
          <a:p>
            <a:r>
              <a:rPr lang="en-US" altLang="zh-TW" dirty="0" smtClean="0">
                <a:latin typeface="Arial" charset="0"/>
                <a:ea typeface="PMingLiU" charset="0"/>
                <a:hlinkClick r:id="rId11"/>
              </a:rPr>
              <a:t>http://acm.uva.es/p/v101/10142.html</a:t>
            </a:r>
            <a:endParaRPr lang="en-US" altLang="zh-TW" dirty="0" smtClean="0">
              <a:latin typeface="Arial" charset="0"/>
              <a:ea typeface="PMingLiU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1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 ICPC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PMingLiU" charset="0"/>
              </a:rPr>
              <a:t>ICPC is a competition among teams of students representing institutions of higher education.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PMingLiU" charset="0"/>
              </a:rPr>
              <a:t>Teams compete in Regional Contests, from which top scoring teams advance to the ACM-ICPC World Finals.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PMingLiU" charset="0"/>
              </a:rPr>
              <a:t>Each team has three students, sharing one computer, given a number of programming problems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PMingLiU" charset="0"/>
              </a:rPr>
              <a:t>Coordination and teamwork are essential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5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ACM finals 2014</a:t>
            </a:r>
            <a:br>
              <a:rPr lang="en-US" dirty="0" smtClean="0"/>
            </a:br>
            <a:r>
              <a:rPr lang="en-US" sz="2700" dirty="0" smtClean="0"/>
              <a:t>Hosted by Ural Federal University, </a:t>
            </a:r>
            <a:r>
              <a:rPr lang="en-US" sz="2700" dirty="0" err="1" smtClean="0"/>
              <a:t>Ekaterinburg</a:t>
            </a:r>
            <a:r>
              <a:rPr lang="en-US" sz="2700" dirty="0" smtClean="0"/>
              <a:t>, Russia</a:t>
            </a:r>
            <a:endParaRPr lang="en-US" sz="2700" dirty="0"/>
          </a:p>
        </p:txBody>
      </p:sp>
      <p:pic>
        <p:nvPicPr>
          <p:cNvPr id="5" name="Picture 4" descr="e381cf84-7fd3-4722-a18b-77e802455e1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91" y="4768273"/>
            <a:ext cx="3134591" cy="2089727"/>
          </a:xfrm>
          <a:prstGeom prst="rect">
            <a:avLst/>
          </a:prstGeom>
        </p:spPr>
      </p:pic>
      <p:pic>
        <p:nvPicPr>
          <p:cNvPr id="6" name="Picture 5" descr="df2078f4-be6b-4cca-9326-3813eb2d9b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2" y="4029363"/>
            <a:ext cx="3377046" cy="2251364"/>
          </a:xfrm>
          <a:prstGeom prst="rect">
            <a:avLst/>
          </a:prstGeom>
        </p:spPr>
      </p:pic>
      <p:pic>
        <p:nvPicPr>
          <p:cNvPr id="7" name="Picture 6" descr="3fb08533-3f8d-49de-b4a8-c51088c6e8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7" y="1798638"/>
            <a:ext cx="3134591" cy="2089727"/>
          </a:xfrm>
          <a:prstGeom prst="rect">
            <a:avLst/>
          </a:prstGeom>
        </p:spPr>
      </p:pic>
      <p:pic>
        <p:nvPicPr>
          <p:cNvPr id="4" name="Content Placeholder 3" descr="480861340_640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" r="-1566"/>
          <a:stretch>
            <a:fillRect/>
          </a:stretch>
        </p:blipFill>
        <p:spPr>
          <a:xfrm>
            <a:off x="2991536" y="2095283"/>
            <a:ext cx="5135201" cy="2824163"/>
          </a:xfrm>
        </p:spPr>
      </p:pic>
    </p:spTree>
    <p:extLst>
      <p:ext uri="{BB962C8B-B14F-4D97-AF65-F5344CB8AC3E}">
        <p14:creationId xmlns:p14="http://schemas.microsoft.com/office/powerpoint/2010/main" val="165990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ACM finals 2014</a:t>
            </a:r>
            <a:br>
              <a:rPr lang="en-US" dirty="0" smtClean="0"/>
            </a:br>
            <a:r>
              <a:rPr lang="en-US" sz="2700" dirty="0">
                <a:solidFill>
                  <a:prstClr val="black"/>
                </a:solidFill>
              </a:rPr>
              <a:t>Hosted by Ural Federal University, </a:t>
            </a:r>
            <a:r>
              <a:rPr lang="en-US" sz="2700" dirty="0" err="1">
                <a:solidFill>
                  <a:prstClr val="black"/>
                </a:solidFill>
              </a:rPr>
              <a:t>Ekaterinburg</a:t>
            </a:r>
            <a:r>
              <a:rPr lang="en-US" sz="2700" dirty="0">
                <a:solidFill>
                  <a:prstClr val="black"/>
                </a:solidFill>
              </a:rPr>
              <a:t>, Russia</a:t>
            </a:r>
            <a:endParaRPr lang="en-US" dirty="0"/>
          </a:p>
        </p:txBody>
      </p:sp>
      <p:pic>
        <p:nvPicPr>
          <p:cNvPr id="4" name="Content Placeholder 3" descr="IMG_20140624_1225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690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 finals 2014 winners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545" y="5172364"/>
            <a:ext cx="750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St.Petersburg</a:t>
            </a:r>
            <a:r>
              <a:rPr lang="en-US" dirty="0" smtClean="0"/>
              <a:t> State University Team</a:t>
            </a:r>
          </a:p>
          <a:p>
            <a:r>
              <a:rPr lang="en-US" dirty="0" smtClean="0"/>
              <a:t>7 problems solved / 12 problems</a:t>
            </a:r>
          </a:p>
          <a:p>
            <a:r>
              <a:rPr lang="en-US" dirty="0" smtClean="0"/>
              <a:t>Cup + prizes</a:t>
            </a:r>
          </a:p>
          <a:p>
            <a:r>
              <a:rPr lang="en-US" dirty="0" smtClean="0"/>
              <a:t>+ a work placement and a job offers from IBM and other companies</a:t>
            </a:r>
            <a:endParaRPr lang="en-US" dirty="0"/>
          </a:p>
        </p:txBody>
      </p:sp>
      <p:pic>
        <p:nvPicPr>
          <p:cNvPr id="6" name="Picture 5" descr="ac90572f-0911-4630-a1ad-12222b0940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82" y="2455333"/>
            <a:ext cx="3001818" cy="2001212"/>
          </a:xfrm>
          <a:prstGeom prst="rect">
            <a:avLst/>
          </a:prstGeom>
        </p:spPr>
      </p:pic>
      <p:pic>
        <p:nvPicPr>
          <p:cNvPr id="7" name="Picture 6" descr="34096427-d66f-4c03-a3fe-1595f4552c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2455333"/>
            <a:ext cx="3221182" cy="2151929"/>
          </a:xfrm>
          <a:prstGeom prst="rect">
            <a:avLst/>
          </a:prstGeom>
        </p:spPr>
      </p:pic>
      <p:pic>
        <p:nvPicPr>
          <p:cNvPr id="4" name="Content Placeholder 3" descr="30_m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6" b="-1246"/>
          <a:stretch>
            <a:fillRect/>
          </a:stretch>
        </p:blipFill>
        <p:spPr>
          <a:xfrm>
            <a:off x="2812473" y="1768680"/>
            <a:ext cx="3837709" cy="2110592"/>
          </a:xfrm>
        </p:spPr>
      </p:pic>
    </p:spTree>
    <p:extLst>
      <p:ext uri="{BB962C8B-B14F-4D97-AF65-F5344CB8AC3E}">
        <p14:creationId xmlns:p14="http://schemas.microsoft.com/office/powerpoint/2010/main" val="222686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 and Judge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23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can use:</a:t>
            </a:r>
          </a:p>
          <a:p>
            <a:pPr lvl="1"/>
            <a:r>
              <a:rPr lang="en-US" dirty="0" smtClean="0"/>
              <a:t>C, C++, Java and others such as: Python, C#</a:t>
            </a:r>
          </a:p>
          <a:p>
            <a:r>
              <a:rPr lang="en-US" dirty="0" smtClean="0"/>
              <a:t>Online Judge</a:t>
            </a:r>
          </a:p>
          <a:p>
            <a:pPr lvl="1"/>
            <a:r>
              <a:rPr lang="en-US" dirty="0" smtClean="0"/>
              <a:t>Feedback :</a:t>
            </a:r>
          </a:p>
          <a:p>
            <a:pPr lvl="2">
              <a:lnSpc>
                <a:spcPct val="90000"/>
              </a:lnSpc>
            </a:pPr>
            <a:r>
              <a:rPr lang="en-US" sz="2300" dirty="0" smtClean="0">
                <a:solidFill>
                  <a:srgbClr val="FF0000"/>
                </a:solidFill>
                <a:latin typeface="Arial" charset="0"/>
                <a:ea typeface="PMingLiU" charset="0"/>
              </a:rPr>
              <a:t>Accepted (AC) </a:t>
            </a:r>
            <a:r>
              <a:rPr lang="en-US" sz="2300" dirty="0" smtClean="0">
                <a:latin typeface="Arial" charset="0"/>
                <a:ea typeface="PMingLiU" charset="0"/>
              </a:rPr>
              <a:t>– congratulations!</a:t>
            </a:r>
          </a:p>
          <a:p>
            <a:pPr lvl="2">
              <a:lnSpc>
                <a:spcPct val="90000"/>
              </a:lnSpc>
            </a:pPr>
            <a:r>
              <a:rPr lang="en-US" sz="2300" dirty="0" smtClean="0">
                <a:solidFill>
                  <a:srgbClr val="FF0000"/>
                </a:solidFill>
                <a:latin typeface="Arial" charset="0"/>
                <a:ea typeface="PMingLiU" charset="0"/>
              </a:rPr>
              <a:t>Presentation Error (PE) </a:t>
            </a:r>
            <a:r>
              <a:rPr lang="en-US" sz="2300" dirty="0" smtClean="0">
                <a:latin typeface="Arial" charset="0"/>
                <a:ea typeface="PMingLiU" charset="0"/>
              </a:rPr>
              <a:t>– Your program outputs are correct, but are not presented in the specified format. Check for spaces, left/right justification, line feeds, etc.</a:t>
            </a:r>
          </a:p>
          <a:p>
            <a:pPr lvl="2">
              <a:lnSpc>
                <a:spcPct val="90000"/>
              </a:lnSpc>
            </a:pPr>
            <a:r>
              <a:rPr lang="en-US" sz="2300" dirty="0" smtClean="0">
                <a:solidFill>
                  <a:srgbClr val="FF0000"/>
                </a:solidFill>
                <a:latin typeface="Arial" charset="0"/>
                <a:ea typeface="PMingLiU" charset="0"/>
              </a:rPr>
              <a:t>Wrong Answer (WA) </a:t>
            </a:r>
            <a:r>
              <a:rPr lang="en-US" sz="2300" dirty="0" smtClean="0">
                <a:latin typeface="Arial" charset="0"/>
                <a:ea typeface="PMingLiU" charset="0"/>
              </a:rPr>
              <a:t>– Your program returned an incorrect answer to one or more of the judge’s secret test cases</a:t>
            </a:r>
          </a:p>
          <a:p>
            <a:pPr lvl="2">
              <a:lnSpc>
                <a:spcPct val="90000"/>
              </a:lnSpc>
            </a:pPr>
            <a:r>
              <a:rPr lang="en-US" sz="2300" dirty="0" smtClean="0">
                <a:latin typeface="Arial" charset="0"/>
                <a:ea typeface="PMingLiU" charset="0"/>
              </a:rPr>
              <a:t>Compile Error (CE) – The judge’s compiler cannot compile your source code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PMingLiU" charset="0"/>
              </a:rPr>
              <a:t>Runtime Error (RE) </a:t>
            </a:r>
            <a:r>
              <a:rPr lang="en-US" sz="2600" dirty="0" smtClean="0">
                <a:latin typeface="Arial" charset="0"/>
                <a:ea typeface="PMingLiU" charset="0"/>
              </a:rPr>
              <a:t>– Your program failed during execution due to a segmentation fault, floating point exception, or others.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PMingLiU" charset="0"/>
              </a:rPr>
              <a:t>Time Limit Exceeded (TL) </a:t>
            </a:r>
            <a:r>
              <a:rPr lang="en-US" sz="2600" dirty="0" smtClean="0">
                <a:latin typeface="Arial" charset="0"/>
                <a:ea typeface="PMingLiU" charset="0"/>
              </a:rPr>
              <a:t>– Your program took too much time on at least one of the test cases. Try to improve the efficiency of your solution!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PMingLiU" charset="0"/>
              </a:rPr>
              <a:t>Memory Limit Exceeded (ML) </a:t>
            </a:r>
            <a:r>
              <a:rPr lang="en-US" sz="2600" dirty="0" smtClean="0">
                <a:latin typeface="Arial" charset="0"/>
                <a:ea typeface="PMingLiU" charset="0"/>
              </a:rPr>
              <a:t>– Your program tried to use more memory than the judge’s settings.</a:t>
            </a:r>
          </a:p>
          <a:p>
            <a:pPr lvl="2">
              <a:lnSpc>
                <a:spcPct val="90000"/>
              </a:lnSpc>
            </a:pPr>
            <a:endParaRPr lang="en-US" sz="2200" dirty="0" smtClean="0">
              <a:latin typeface="Arial" charset="0"/>
              <a:ea typeface="PMingLiU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0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Online 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amous online judges</a:t>
            </a:r>
          </a:p>
          <a:p>
            <a:pPr lvl="1"/>
            <a:r>
              <a:rPr lang="en-US" dirty="0" smtClean="0"/>
              <a:t>Valladolid OJ (http://</a:t>
            </a:r>
            <a:r>
              <a:rPr lang="en-US" dirty="0" err="1" smtClean="0"/>
              <a:t>acm.uva.es</a:t>
            </a:r>
            <a:r>
              <a:rPr lang="en-US" dirty="0" smtClean="0"/>
              <a:t>/p)</a:t>
            </a:r>
          </a:p>
          <a:p>
            <a:pPr lvl="1"/>
            <a:r>
              <a:rPr lang="en-US" dirty="0" smtClean="0"/>
              <a:t>Ural OJ (http://</a:t>
            </a:r>
            <a:r>
              <a:rPr lang="en-US" dirty="0" err="1" smtClean="0"/>
              <a:t>acm.timus.ru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Saratov OJ (http://</a:t>
            </a:r>
            <a:r>
              <a:rPr lang="en-US" dirty="0" err="1" smtClean="0"/>
              <a:t>acm.sgu.ru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ZJU OJ (http://</a:t>
            </a:r>
            <a:r>
              <a:rPr lang="en-US" dirty="0" err="1" smtClean="0"/>
              <a:t>acm.zju.edu.cn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ZJUT OJ (http://</a:t>
            </a:r>
            <a:r>
              <a:rPr lang="en-US" dirty="0" err="1" smtClean="0"/>
              <a:t>acm.zjut.edu.cn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Official ACM Live Archive (http://cii-</a:t>
            </a:r>
            <a:r>
              <a:rPr lang="en-US" dirty="0" err="1" smtClean="0"/>
              <a:t>judge.baylor.edu</a:t>
            </a:r>
            <a:r>
              <a:rPr lang="en-US" dirty="0" smtClean="0"/>
              <a:t>/)</a:t>
            </a:r>
          </a:p>
          <a:p>
            <a:pPr lvl="1"/>
            <a:r>
              <a:rPr lang="en-US" dirty="0" smtClean="0"/>
              <a:t>Peking University Online Judge (http://</a:t>
            </a:r>
            <a:r>
              <a:rPr lang="en-US" dirty="0" err="1" smtClean="0"/>
              <a:t>acm.pku.edu.cn</a:t>
            </a:r>
            <a:r>
              <a:rPr lang="en-US" dirty="0" smtClean="0"/>
              <a:t>/</a:t>
            </a:r>
            <a:r>
              <a:rPr lang="en-US" dirty="0" err="1" smtClean="0"/>
              <a:t>JudgeOnline</a:t>
            </a:r>
            <a:r>
              <a:rPr lang="en-US" dirty="0" smtClean="0"/>
              <a:t>/)</a:t>
            </a:r>
          </a:p>
          <a:p>
            <a:pPr lvl="1"/>
            <a:r>
              <a:rPr lang="en-US" dirty="0" smtClean="0"/>
              <a:t>Programming Challenges (http://</a:t>
            </a:r>
            <a:r>
              <a:rPr lang="en-US" dirty="0" err="1" smtClean="0"/>
              <a:t>www.programming-challenges.com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4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get ready some suggested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 smtClean="0">
                <a:solidFill>
                  <a:srgbClr val="FF0000"/>
                </a:solidFill>
                <a:latin typeface="Arial" charset="0"/>
                <a:ea typeface="PMingLiU" charset="0"/>
              </a:rPr>
              <a:t>Art of Programming Contest (free online)</a:t>
            </a:r>
            <a:endParaRPr lang="en-US" altLang="zh-TW" sz="2400" dirty="0" smtClean="0">
              <a:solidFill>
                <a:srgbClr val="FF0000"/>
              </a:solidFill>
              <a:latin typeface="Arial" charset="0"/>
              <a:ea typeface="PMingLiU" charset="0"/>
              <a:hlinkClick r:id="rId2"/>
            </a:endParaRPr>
          </a:p>
          <a:p>
            <a:pPr lvl="1">
              <a:lnSpc>
                <a:spcPct val="80000"/>
              </a:lnSpc>
            </a:pPr>
            <a:r>
              <a:rPr lang="en-US" altLang="zh-TW" sz="2000" dirty="0" smtClean="0">
                <a:latin typeface="Arial" charset="0"/>
                <a:ea typeface="PMingLiU" charset="0"/>
                <a:hlinkClick r:id="rId2"/>
              </a:rPr>
              <a:t>http://online-judge.uva.es/p/Art_of_Programming_Contest_SE_for_uva.pdf</a:t>
            </a:r>
            <a:endParaRPr lang="en-US" altLang="zh-TW" sz="2000" dirty="0" smtClean="0">
              <a:latin typeface="Arial" charset="0"/>
              <a:ea typeface="PMingLiU" charset="0"/>
            </a:endParaRPr>
          </a:p>
          <a:p>
            <a:pPr lvl="1">
              <a:lnSpc>
                <a:spcPct val="80000"/>
              </a:lnSpc>
            </a:pPr>
            <a:endParaRPr lang="en-US" altLang="zh-TW" sz="2000" dirty="0" smtClean="0">
              <a:latin typeface="Arial" charset="0"/>
              <a:ea typeface="PMingLiU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dirty="0" smtClean="0">
                <a:latin typeface="Arial" charset="0"/>
                <a:ea typeface="PMingLiU" charset="0"/>
              </a:rPr>
              <a:t>Thomas H. </a:t>
            </a:r>
            <a:r>
              <a:rPr lang="en-US" altLang="zh-TW" sz="2400" dirty="0" err="1" smtClean="0">
                <a:latin typeface="Arial" charset="0"/>
                <a:ea typeface="PMingLiU" charset="0"/>
              </a:rPr>
              <a:t>Cormen</a:t>
            </a:r>
            <a:r>
              <a:rPr lang="en-US" altLang="zh-TW" sz="2400" dirty="0" smtClean="0">
                <a:latin typeface="Arial" charset="0"/>
                <a:ea typeface="PMingLiU" charset="0"/>
              </a:rPr>
              <a:t>, Charles E. </a:t>
            </a:r>
            <a:r>
              <a:rPr lang="en-US" altLang="zh-TW" sz="2400" dirty="0" err="1" smtClean="0">
                <a:latin typeface="Arial" charset="0"/>
                <a:ea typeface="PMingLiU" charset="0"/>
              </a:rPr>
              <a:t>Leiserson</a:t>
            </a:r>
            <a:r>
              <a:rPr lang="en-US" altLang="zh-TW" sz="2400" dirty="0" smtClean="0">
                <a:latin typeface="Arial" charset="0"/>
                <a:ea typeface="PMingLiU" charset="0"/>
              </a:rPr>
              <a:t>, Ronald L. </a:t>
            </a:r>
            <a:r>
              <a:rPr lang="en-US" altLang="zh-TW" sz="2400" dirty="0" err="1" smtClean="0">
                <a:latin typeface="Arial" charset="0"/>
                <a:ea typeface="PMingLiU" charset="0"/>
              </a:rPr>
              <a:t>Rivest</a:t>
            </a:r>
            <a:r>
              <a:rPr lang="en-US" altLang="zh-TW" sz="2400" dirty="0" smtClean="0">
                <a:latin typeface="Arial" charset="0"/>
                <a:ea typeface="PMingLiU" charset="0"/>
              </a:rPr>
              <a:t>, and Clifford Stein, </a:t>
            </a:r>
            <a:r>
              <a:rPr lang="en-US" altLang="zh-TW" sz="2400" u="sng" dirty="0" smtClean="0">
                <a:latin typeface="Arial" charset="0"/>
                <a:ea typeface="PMingLiU" charset="0"/>
              </a:rPr>
              <a:t>Introduction to Algorithms</a:t>
            </a:r>
            <a:r>
              <a:rPr lang="en-US" altLang="zh-TW" sz="2400" dirty="0" smtClean="0">
                <a:latin typeface="Arial" charset="0"/>
                <a:ea typeface="PMingLiU" charset="0"/>
              </a:rPr>
              <a:t>, 2nd Edition, The MIT Press, 2001.</a:t>
            </a:r>
          </a:p>
          <a:p>
            <a:pPr>
              <a:lnSpc>
                <a:spcPct val="80000"/>
              </a:lnSpc>
            </a:pPr>
            <a:endParaRPr lang="en-US" altLang="zh-TW" sz="2400" dirty="0" smtClean="0">
              <a:latin typeface="Arial" charset="0"/>
              <a:ea typeface="PMingLiU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dirty="0" smtClean="0">
                <a:latin typeface="Arial" charset="0"/>
                <a:ea typeface="PMingLiU" charset="0"/>
              </a:rPr>
              <a:t>Robert </a:t>
            </a:r>
            <a:r>
              <a:rPr lang="en-US" altLang="zh-TW" sz="2400" dirty="0" err="1" smtClean="0">
                <a:latin typeface="Arial" charset="0"/>
                <a:ea typeface="PMingLiU" charset="0"/>
              </a:rPr>
              <a:t>Sedgewick</a:t>
            </a:r>
            <a:r>
              <a:rPr lang="en-US" altLang="zh-TW" sz="2400" dirty="0" smtClean="0">
                <a:latin typeface="Arial" charset="0"/>
                <a:ea typeface="PMingLiU" charset="0"/>
              </a:rPr>
              <a:t>, </a:t>
            </a:r>
            <a:r>
              <a:rPr lang="en-US" altLang="zh-TW" sz="2400" u="sng" dirty="0" smtClean="0">
                <a:latin typeface="Arial" charset="0"/>
                <a:ea typeface="PMingLiU" charset="0"/>
              </a:rPr>
              <a:t>Bundle of Algorithms in Java, Third Edition (Parts 1-5)</a:t>
            </a:r>
            <a:r>
              <a:rPr lang="en-US" altLang="zh-TW" sz="2400" dirty="0" smtClean="0">
                <a:latin typeface="Arial" charset="0"/>
                <a:ea typeface="PMingLiU" charset="0"/>
              </a:rPr>
              <a:t>, 3rd Edition, Addison-Wesley Professional, 2003. (There is also a C++ version).</a:t>
            </a:r>
          </a:p>
          <a:p>
            <a:pPr>
              <a:lnSpc>
                <a:spcPct val="80000"/>
              </a:lnSpc>
            </a:pPr>
            <a:endParaRPr lang="en-US" altLang="zh-TW" sz="2400" dirty="0" smtClean="0">
              <a:latin typeface="Arial" charset="0"/>
              <a:ea typeface="PMingLiU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dirty="0" smtClean="0">
                <a:latin typeface="Arial" charset="0"/>
                <a:ea typeface="PMingLiU" charset="0"/>
              </a:rPr>
              <a:t>Donald E. </a:t>
            </a:r>
            <a:r>
              <a:rPr lang="en-US" altLang="zh-TW" sz="2400" dirty="0" err="1" smtClean="0">
                <a:latin typeface="Arial" charset="0"/>
                <a:ea typeface="PMingLiU" charset="0"/>
              </a:rPr>
              <a:t>Knuth,</a:t>
            </a:r>
            <a:r>
              <a:rPr lang="en-US" altLang="zh-TW" sz="2400" u="sng" dirty="0" err="1" smtClean="0">
                <a:latin typeface="Arial" charset="0"/>
                <a:ea typeface="PMingLiU" charset="0"/>
              </a:rPr>
              <a:t>The</a:t>
            </a:r>
            <a:r>
              <a:rPr lang="en-US" altLang="zh-TW" sz="2400" u="sng" dirty="0" smtClean="0">
                <a:latin typeface="Arial" charset="0"/>
                <a:ea typeface="PMingLiU" charset="0"/>
              </a:rPr>
              <a:t> Art of Computer Programming</a:t>
            </a:r>
            <a:r>
              <a:rPr lang="en-US" altLang="zh-TW" sz="2400" dirty="0" smtClean="0">
                <a:latin typeface="Arial" charset="0"/>
                <a:ea typeface="PMingLiU" charset="0"/>
              </a:rPr>
              <a:t>, Volume 1, 2, 3.</a:t>
            </a:r>
          </a:p>
        </p:txBody>
      </p:sp>
    </p:spTree>
    <p:extLst>
      <p:ext uri="{BB962C8B-B14F-4D97-AF65-F5344CB8AC3E}">
        <p14:creationId xmlns:p14="http://schemas.microsoft.com/office/powerpoint/2010/main" val="1445483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90</TotalTime>
  <Words>1334</Words>
  <Application>Microsoft Macintosh PowerPoint</Application>
  <PresentationFormat>On-screen Show (4:3)</PresentationFormat>
  <Paragraphs>199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Getting familiar with ACM Contest</vt:lpstr>
      <vt:lpstr>What is ACM</vt:lpstr>
      <vt:lpstr>ACM ICPC</vt:lpstr>
      <vt:lpstr>ACM finals 2014 Hosted by Ural Federal University, Ekaterinburg, Russia</vt:lpstr>
      <vt:lpstr>ACM finals 2014 Hosted by Ural Federal University, Ekaterinburg, Russia</vt:lpstr>
      <vt:lpstr>ACM finals 2014 winners</vt:lpstr>
      <vt:lpstr>Programming Languages and Judge</vt:lpstr>
      <vt:lpstr>Available Online Judges</vt:lpstr>
      <vt:lpstr>To get ready some suggested Books</vt:lpstr>
      <vt:lpstr>Subjects</vt:lpstr>
      <vt:lpstr>Standard in ACM contest</vt:lpstr>
      <vt:lpstr>Not nice for debugging</vt:lpstr>
      <vt:lpstr>Things to avoid</vt:lpstr>
      <vt:lpstr>Things to avoid</vt:lpstr>
      <vt:lpstr>Nature of problems to solve</vt:lpstr>
      <vt:lpstr>Good Team</vt:lpstr>
      <vt:lpstr>Tips &amp; tricks</vt:lpstr>
      <vt:lpstr>Tips &amp; tricks</vt:lpstr>
      <vt:lpstr>Problem example Source: http://acm.zju.edu.cn/onlinejudge/showProblem.do?problemCode=1001</vt:lpstr>
      <vt:lpstr>Solution</vt:lpstr>
      <vt:lpstr>Set of problems that you can train 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familiar with ACM Contest</dc:title>
  <dc:creator>Amnir</dc:creator>
  <cp:lastModifiedBy>Amnir</cp:lastModifiedBy>
  <cp:revision>12</cp:revision>
  <dcterms:created xsi:type="dcterms:W3CDTF">2014-09-25T09:12:00Z</dcterms:created>
  <dcterms:modified xsi:type="dcterms:W3CDTF">2014-09-25T10:42:47Z</dcterms:modified>
</cp:coreProperties>
</file>