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4572000" cy="6400800"/>
  <p:notesSz cx="4572000" cy="64008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1"/>
    <p:restoredTop sz="94643"/>
  </p:normalViewPr>
  <p:slideViewPr>
    <p:cSldViewPr>
      <p:cViewPr>
        <p:scale>
          <a:sx n="125" d="100"/>
          <a:sy n="125" d="100"/>
        </p:scale>
        <p:origin x="1378" y="-2299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42900" y="1984248"/>
            <a:ext cx="3886200" cy="13441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685800" y="3584448"/>
            <a:ext cx="3200400" cy="160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F2673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2860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354580" y="1472184"/>
            <a:ext cx="1988820" cy="422452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4/17/2018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4/17/2018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4/17/2018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900" y="264871"/>
            <a:ext cx="4140200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chemeClr val="bg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97038" y="1524000"/>
            <a:ext cx="1978025" cy="3799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F2673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554480" y="5952744"/>
            <a:ext cx="146304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2860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4/17/2018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291840" y="5952744"/>
            <a:ext cx="1051560" cy="320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28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3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image" Target="../media/image12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4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jp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8.png"/><Relationship Id="rId7" Type="http://schemas.openxmlformats.org/officeDocument/2006/relationships/image" Target="../media/image5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25.png"/><Relationship Id="rId5" Type="http://schemas.openxmlformats.org/officeDocument/2006/relationships/image" Target="../media/image12.png"/><Relationship Id="rId10" Type="http://schemas.openxmlformats.org/officeDocument/2006/relationships/image" Target="../media/image42.png"/><Relationship Id="rId4" Type="http://schemas.openxmlformats.org/officeDocument/2006/relationships/image" Target="../media/image11.png"/><Relationship Id="rId9" Type="http://schemas.openxmlformats.org/officeDocument/2006/relationships/image" Target="../media/image5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54.jpg"/><Relationship Id="rId10" Type="http://schemas.openxmlformats.org/officeDocument/2006/relationships/image" Target="../media/image57.png"/><Relationship Id="rId4" Type="http://schemas.openxmlformats.org/officeDocument/2006/relationships/image" Target="../media/image48.png"/><Relationship Id="rId9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9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4572000" cy="640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775"/>
              </a:spcBef>
            </a:pP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0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Music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C0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353819" y="866775"/>
            <a:ext cx="186499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600" marR="5080" indent="-470534">
              <a:lnSpc>
                <a:spcPct val="100000"/>
              </a:lnSpc>
            </a:pPr>
            <a:r>
              <a:rPr lang="en-GB" sz="2700" spc="-40" dirty="0" err="1">
                <a:solidFill>
                  <a:srgbClr val="C04E27"/>
                </a:solidFill>
              </a:rPr>
              <a:t>Muusika</a:t>
            </a:r>
            <a:r>
              <a:rPr lang="en-GB" sz="2700" spc="-40" dirty="0">
                <a:solidFill>
                  <a:srgbClr val="C04E27"/>
                </a:solidFill>
              </a:rPr>
              <a:t>.</a:t>
            </a:r>
            <a:br>
              <a:rPr lang="en-GB" sz="2700" spc="-40" dirty="0">
                <a:solidFill>
                  <a:srgbClr val="C04E27"/>
                </a:solidFill>
              </a:rPr>
            </a:br>
            <a:r>
              <a:rPr lang="en-GB" sz="2700" spc="-5" dirty="0" err="1">
                <a:solidFill>
                  <a:srgbClr val="C04E27"/>
                </a:solidFill>
              </a:rPr>
              <a:t>Kaardid</a:t>
            </a:r>
            <a:endParaRPr sz="2700" dirty="0"/>
          </a:p>
        </p:txBody>
      </p:sp>
      <p:sp>
        <p:nvSpPr>
          <p:cNvPr id="14" name="object 14"/>
          <p:cNvSpPr txBox="1"/>
          <p:nvPr/>
        </p:nvSpPr>
        <p:spPr>
          <a:xfrm>
            <a:off x="967378" y="4413250"/>
            <a:ext cx="2637790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165" marR="5080" indent="-165100">
              <a:lnSpc>
                <a:spcPct val="100000"/>
              </a:lnSpc>
            </a:pPr>
            <a:r>
              <a:rPr lang="en-GB" sz="1400" b="1" spc="40" dirty="0">
                <a:solidFill>
                  <a:srgbClr val="C04E27"/>
                </a:solidFill>
                <a:latin typeface="Calibri"/>
                <a:cs typeface="Calibri"/>
              </a:rPr>
              <a:t>Vali </a:t>
            </a:r>
            <a:r>
              <a:rPr lang="en-GB" sz="1400" b="1" spc="40" dirty="0" err="1">
                <a:solidFill>
                  <a:srgbClr val="C04E27"/>
                </a:solidFill>
                <a:latin typeface="Calibri"/>
                <a:cs typeface="Calibri"/>
              </a:rPr>
              <a:t>pillid</a:t>
            </a:r>
            <a:r>
              <a:rPr lang="en-GB" sz="1400" b="1" spc="40" dirty="0">
                <a:solidFill>
                  <a:srgbClr val="C04E27"/>
                </a:solidFill>
                <a:latin typeface="Calibri"/>
                <a:cs typeface="Calibri"/>
              </a:rPr>
              <a:t>, </a:t>
            </a:r>
            <a:r>
              <a:rPr lang="en-GB" sz="1400" b="1" spc="40" dirty="0" err="1">
                <a:solidFill>
                  <a:srgbClr val="C04E27"/>
                </a:solidFill>
                <a:latin typeface="Calibri"/>
                <a:cs typeface="Calibri"/>
              </a:rPr>
              <a:t>lisa</a:t>
            </a:r>
            <a:r>
              <a:rPr lang="en-GB" sz="1400" b="1" spc="40" dirty="0">
                <a:solidFill>
                  <a:srgbClr val="C04E27"/>
                </a:solidFill>
                <a:latin typeface="Calibri"/>
                <a:cs typeface="Calibri"/>
              </a:rPr>
              <a:t> </a:t>
            </a:r>
            <a:r>
              <a:rPr lang="en-GB" sz="1400" b="1" spc="40" dirty="0" err="1">
                <a:solidFill>
                  <a:srgbClr val="C04E27"/>
                </a:solidFill>
                <a:latin typeface="Calibri"/>
                <a:cs typeface="Calibri"/>
              </a:rPr>
              <a:t>helid</a:t>
            </a:r>
            <a:r>
              <a:rPr lang="en-GB" sz="1400" b="1" spc="40" dirty="0">
                <a:solidFill>
                  <a:srgbClr val="C04E27"/>
                </a:solidFill>
                <a:latin typeface="Calibri"/>
                <a:cs typeface="Calibri"/>
              </a:rPr>
              <a:t> </a:t>
            </a:r>
            <a:r>
              <a:rPr lang="en-GB" sz="1400" b="1" spc="40" dirty="0" err="1">
                <a:solidFill>
                  <a:srgbClr val="C04E27"/>
                </a:solidFill>
                <a:latin typeface="Calibri"/>
                <a:cs typeface="Calibri"/>
              </a:rPr>
              <a:t>ja</a:t>
            </a:r>
            <a:r>
              <a:rPr lang="en-GB" sz="1400" b="1" spc="40" dirty="0">
                <a:solidFill>
                  <a:srgbClr val="C04E27"/>
                </a:solidFill>
                <a:latin typeface="Calibri"/>
                <a:cs typeface="Calibri"/>
              </a:rPr>
              <a:t> </a:t>
            </a:r>
            <a:r>
              <a:rPr lang="en-GB" sz="1400" b="1" spc="40" dirty="0" err="1">
                <a:solidFill>
                  <a:srgbClr val="C04E27"/>
                </a:solidFill>
                <a:latin typeface="Calibri"/>
                <a:cs typeface="Calibri"/>
              </a:rPr>
              <a:t>vajuta</a:t>
            </a:r>
            <a:r>
              <a:rPr lang="en-GB" sz="1400" b="1" spc="40" dirty="0">
                <a:solidFill>
                  <a:srgbClr val="C04E27"/>
                </a:solidFill>
                <a:latin typeface="Calibri"/>
                <a:cs typeface="Calibri"/>
              </a:rPr>
              <a:t> </a:t>
            </a:r>
            <a:r>
              <a:rPr lang="en-GB" sz="1400" b="1" spc="40" dirty="0" err="1">
                <a:solidFill>
                  <a:srgbClr val="C04E27"/>
                </a:solidFill>
                <a:latin typeface="Calibri"/>
                <a:cs typeface="Calibri"/>
              </a:rPr>
              <a:t>nuppe</a:t>
            </a:r>
            <a:r>
              <a:rPr lang="en-GB" sz="1400" b="1" spc="40" dirty="0">
                <a:solidFill>
                  <a:srgbClr val="C04E27"/>
                </a:solidFill>
                <a:latin typeface="Calibri"/>
                <a:cs typeface="Calibri"/>
              </a:rPr>
              <a:t> </a:t>
            </a:r>
            <a:r>
              <a:rPr lang="en-GB" sz="1400" b="1" spc="40" dirty="0" err="1">
                <a:solidFill>
                  <a:srgbClr val="C04E27"/>
                </a:solidFill>
                <a:latin typeface="Calibri"/>
                <a:cs typeface="Calibri"/>
              </a:rPr>
              <a:t>muusika</a:t>
            </a:r>
            <a:r>
              <a:rPr lang="en-GB" sz="1400" b="1" spc="40" dirty="0">
                <a:solidFill>
                  <a:srgbClr val="C04E27"/>
                </a:solidFill>
                <a:latin typeface="Calibri"/>
                <a:cs typeface="Calibri"/>
              </a:rPr>
              <a:t> </a:t>
            </a:r>
            <a:r>
              <a:rPr lang="en-GB" sz="1400" b="1" spc="40" dirty="0" err="1">
                <a:solidFill>
                  <a:srgbClr val="C04E27"/>
                </a:solidFill>
                <a:latin typeface="Calibri"/>
                <a:cs typeface="Calibri"/>
              </a:rPr>
              <a:t>mängimiseks</a:t>
            </a:r>
            <a:r>
              <a:rPr lang="en-GB" sz="1400" b="1" spc="40" dirty="0">
                <a:solidFill>
                  <a:srgbClr val="C04E27"/>
                </a:solidFill>
                <a:latin typeface="Calibri"/>
                <a:cs typeface="Calibri"/>
              </a:rPr>
              <a:t>.</a:t>
            </a:r>
          </a:p>
        </p:txBody>
      </p:sp>
      <p:sp>
        <p:nvSpPr>
          <p:cNvPr id="15" name="object 15"/>
          <p:cNvSpPr/>
          <p:nvPr/>
        </p:nvSpPr>
        <p:spPr>
          <a:xfrm>
            <a:off x="749020" y="2050288"/>
            <a:ext cx="1456931" cy="10942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31834" y="2050288"/>
            <a:ext cx="1463040" cy="10971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49020" y="3243198"/>
            <a:ext cx="1463037" cy="109726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331834" y="3243198"/>
            <a:ext cx="1463040" cy="10972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96900" y="5940425"/>
            <a:ext cx="12547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scratch.mit.edu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2"/>
                </a:moveTo>
                <a:lnTo>
                  <a:pt x="4572000" y="929132"/>
                </a:lnTo>
                <a:lnTo>
                  <a:pt x="4572000" y="0"/>
                </a:lnTo>
                <a:lnTo>
                  <a:pt x="0" y="0"/>
                </a:lnTo>
                <a:lnTo>
                  <a:pt x="0" y="929132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232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9132"/>
            <a:ext cx="4572000" cy="1836420"/>
          </a:xfrm>
          <a:custGeom>
            <a:avLst/>
            <a:gdLst/>
            <a:ahLst/>
            <a:cxnLst/>
            <a:rect l="l" t="t" r="r" b="b"/>
            <a:pathLst>
              <a:path w="4572000" h="1836420">
                <a:moveTo>
                  <a:pt x="0" y="1836432"/>
                </a:moveTo>
                <a:lnTo>
                  <a:pt x="4572000" y="1836432"/>
                </a:lnTo>
                <a:lnTo>
                  <a:pt x="4572000" y="0"/>
                </a:lnTo>
                <a:lnTo>
                  <a:pt x="0" y="0"/>
                </a:lnTo>
                <a:lnTo>
                  <a:pt x="0" y="1836432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F4D3D6-B58F-44A2-90C1-CC0665C7C8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99"/>
          <a:stretch/>
        </p:blipFill>
        <p:spPr>
          <a:xfrm>
            <a:off x="2352629" y="1965472"/>
            <a:ext cx="1177393" cy="2580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BD234E3-275D-43A4-96DA-23F97D263D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260" y="1517751"/>
            <a:ext cx="555718" cy="31574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765564"/>
            <a:ext cx="4572000" cy="2644775"/>
          </a:xfrm>
          <a:custGeom>
            <a:avLst/>
            <a:gdLst/>
            <a:ahLst/>
            <a:cxnLst/>
            <a:rect l="l" t="t" r="r" b="b"/>
            <a:pathLst>
              <a:path w="4572000" h="2644775">
                <a:moveTo>
                  <a:pt x="0" y="2644635"/>
                </a:moveTo>
                <a:lnTo>
                  <a:pt x="4572000" y="2644635"/>
                </a:lnTo>
                <a:lnTo>
                  <a:pt x="4572000" y="0"/>
                </a:lnTo>
                <a:lnTo>
                  <a:pt x="0" y="0"/>
                </a:lnTo>
                <a:lnTo>
                  <a:pt x="0" y="2644635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2752851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A1166EB-887C-4280-8156-A60E75A956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7002" y="3341713"/>
            <a:ext cx="1924007" cy="1391967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365690" y="3465728"/>
            <a:ext cx="1146505" cy="2898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üles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ülesnool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(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või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mõni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muu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klahv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).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201149" y="3540239"/>
            <a:ext cx="149860" cy="0"/>
          </a:xfrm>
          <a:custGeom>
            <a:avLst/>
            <a:gdLst/>
            <a:ahLst/>
            <a:cxnLst/>
            <a:rect l="l" t="t" r="r" b="b"/>
            <a:pathLst>
              <a:path w="149860">
                <a:moveTo>
                  <a:pt x="149250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005569" y="4340732"/>
            <a:ext cx="124523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erinevad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helid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5397500"/>
            <a:ext cx="4572000" cy="1003300"/>
          </a:xfrm>
          <a:custGeom>
            <a:avLst/>
            <a:gdLst/>
            <a:ahLst/>
            <a:cxnLst/>
            <a:rect l="l" t="t" r="r" b="b"/>
            <a:pathLst>
              <a:path w="4572000" h="1003300">
                <a:moveTo>
                  <a:pt x="0" y="1003300"/>
                </a:moveTo>
                <a:lnTo>
                  <a:pt x="4572000" y="1003300"/>
                </a:lnTo>
                <a:lnTo>
                  <a:pt x="4572000" y="0"/>
                </a:lnTo>
                <a:lnTo>
                  <a:pt x="0" y="0"/>
                </a:lnTo>
                <a:lnTo>
                  <a:pt x="0" y="10033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53848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29039" y="4199331"/>
            <a:ext cx="239395" cy="461645"/>
          </a:xfrm>
          <a:custGeom>
            <a:avLst/>
            <a:gdLst/>
            <a:ahLst/>
            <a:cxnLst/>
            <a:rect l="l" t="t" r="r" b="b"/>
            <a:pathLst>
              <a:path w="239394" h="461645">
                <a:moveTo>
                  <a:pt x="0" y="461568"/>
                </a:moveTo>
                <a:lnTo>
                  <a:pt x="239179" y="461568"/>
                </a:lnTo>
                <a:lnTo>
                  <a:pt x="239179" y="0"/>
                </a:lnTo>
                <a:lnTo>
                  <a:pt x="2540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68218" y="441960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619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35" dirty="0" err="1"/>
              <a:t>Meloodia</a:t>
            </a:r>
            <a:endParaRPr spc="-20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3869" y="1073150"/>
            <a:ext cx="270832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400" b="1" spc="-45" dirty="0">
                <a:solidFill>
                  <a:srgbClr val="00A1CB"/>
                </a:solidFill>
                <a:latin typeface="Cambria"/>
                <a:cs typeface="Cambria"/>
              </a:rPr>
              <a:t>1) TAUSTA JA SPRAIDI LISAMINE</a:t>
            </a:r>
            <a:endParaRPr lang="fi-FI" sz="1400" dirty="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97330" y="5543550"/>
            <a:ext cx="1952028" cy="49500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ctr">
              <a:lnSpc>
                <a:spcPct val="100000"/>
              </a:lnSpc>
            </a:pPr>
            <a:r>
              <a:rPr lang="en-GB" sz="1400" b="1" spc="-45" dirty="0">
                <a:solidFill>
                  <a:srgbClr val="6BA883"/>
                </a:solidFill>
                <a:latin typeface="Cambria"/>
                <a:cs typeface="Cambria"/>
              </a:rPr>
              <a:t>3) KATSETA!</a:t>
            </a:r>
            <a:endParaRPr lang="en-GB"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070"/>
              </a:spcBef>
            </a:pP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Katsetamiseks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vajuta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ülesnoolt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09242" y="2910192"/>
            <a:ext cx="1840116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2) LISA SEE KOOD</a:t>
            </a:r>
            <a:endParaRPr lang="en-GB" sz="1400" dirty="0">
              <a:latin typeface="Cambria"/>
              <a:cs typeface="Cambr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285125" y="1520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36547" y="1590039"/>
            <a:ext cx="609600" cy="574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85125" y="1520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01179" y="1520825"/>
            <a:ext cx="563880" cy="306705"/>
          </a:xfrm>
          <a:custGeom>
            <a:avLst/>
            <a:gdLst/>
            <a:ahLst/>
            <a:cxnLst/>
            <a:rect l="l" t="t" r="r" b="b"/>
            <a:pathLst>
              <a:path w="563880" h="30670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230428"/>
                </a:lnTo>
                <a:lnTo>
                  <a:pt x="1190" y="274481"/>
                </a:lnTo>
                <a:lnTo>
                  <a:pt x="9525" y="297103"/>
                </a:lnTo>
                <a:lnTo>
                  <a:pt x="32146" y="305438"/>
                </a:lnTo>
                <a:lnTo>
                  <a:pt x="76200" y="306628"/>
                </a:lnTo>
                <a:lnTo>
                  <a:pt x="487680" y="306628"/>
                </a:lnTo>
                <a:lnTo>
                  <a:pt x="531733" y="305438"/>
                </a:lnTo>
                <a:lnTo>
                  <a:pt x="554355" y="297103"/>
                </a:lnTo>
                <a:lnTo>
                  <a:pt x="562689" y="274481"/>
                </a:lnTo>
                <a:lnTo>
                  <a:pt x="563880" y="230428"/>
                </a:lnTo>
                <a:lnTo>
                  <a:pt x="563880" y="76200"/>
                </a:lnTo>
                <a:lnTo>
                  <a:pt x="562689" y="32146"/>
                </a:lnTo>
                <a:lnTo>
                  <a:pt x="554355" y="9525"/>
                </a:lnTo>
                <a:lnTo>
                  <a:pt x="531733" y="1190"/>
                </a:lnTo>
                <a:lnTo>
                  <a:pt x="48768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10060" y="178962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69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15900" y="1519529"/>
            <a:ext cx="3227070" cy="607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3915" marR="5080">
              <a:lnSpc>
                <a:spcPct val="111100"/>
              </a:lnSpc>
            </a:pPr>
            <a:r>
              <a:rPr lang="en-GB" sz="900" b="1" spc="15" dirty="0">
                <a:solidFill>
                  <a:srgbClr val="636466"/>
                </a:solidFill>
                <a:cs typeface="Calibri"/>
              </a:rPr>
              <a:t>Vali pill </a:t>
            </a:r>
            <a:r>
              <a:rPr lang="en-GB" sz="900" b="1" spc="10" dirty="0" err="1">
                <a:solidFill>
                  <a:srgbClr val="636466"/>
                </a:solidFill>
                <a:cs typeface="Calibri"/>
              </a:rPr>
              <a:t>teema</a:t>
            </a:r>
            <a:r>
              <a:rPr lang="en-GB" sz="900" b="1" spc="10" dirty="0">
                <a:solidFill>
                  <a:srgbClr val="636466"/>
                </a:solidFill>
                <a:cs typeface="Calibri"/>
              </a:rPr>
              <a:t> "</a:t>
            </a:r>
            <a:r>
              <a:rPr lang="en-GB" sz="900" b="1" i="1" spc="-5" dirty="0">
                <a:solidFill>
                  <a:srgbClr val="636466"/>
                </a:solidFill>
                <a:cs typeface="Calibri"/>
              </a:rPr>
              <a:t>Music</a:t>
            </a:r>
            <a:r>
              <a:rPr lang="en-GB" sz="900" b="1" spc="-5" dirty="0">
                <a:solidFill>
                  <a:srgbClr val="636466"/>
                </a:solidFill>
                <a:cs typeface="Calibri"/>
              </a:rPr>
              <a:t>“ </a:t>
            </a:r>
            <a:r>
              <a:rPr lang="en-GB" sz="900" b="1" spc="-125" dirty="0">
                <a:solidFill>
                  <a:srgbClr val="636466"/>
                </a:solidFill>
                <a:cs typeface="Calibri"/>
              </a:rPr>
              <a:t> </a:t>
            </a:r>
            <a:r>
              <a:rPr lang="en-GB" sz="900" b="1" spc="10" dirty="0">
                <a:solidFill>
                  <a:srgbClr val="636466"/>
                </a:solidFill>
                <a:cs typeface="Calibri"/>
              </a:rPr>
              <a:t>alt.</a:t>
            </a:r>
            <a:endParaRPr lang="en-GB"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taust</a:t>
            </a:r>
            <a:r>
              <a:rPr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346325" y="1958975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4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77426" y="1856955"/>
            <a:ext cx="45085" cy="150495"/>
          </a:xfrm>
          <a:custGeom>
            <a:avLst/>
            <a:gdLst/>
            <a:ahLst/>
            <a:cxnLst/>
            <a:rect l="l" t="t" r="r" b="b"/>
            <a:pathLst>
              <a:path w="45085" h="150494">
                <a:moveTo>
                  <a:pt x="0" y="0"/>
                </a:moveTo>
                <a:lnTo>
                  <a:pt x="44970" y="1502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621404" y="1520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779520" y="1591310"/>
            <a:ext cx="396227" cy="5715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21404" y="1520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171700" y="1412239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6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6521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-20" dirty="0" err="1">
                <a:solidFill>
                  <a:srgbClr val="FFFFFF"/>
                </a:solidFill>
                <a:latin typeface="Calibri"/>
                <a:cs typeface="Calibri"/>
              </a:rPr>
              <a:t>Muusika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63497" y="2703398"/>
            <a:ext cx="2532887" cy="1908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416748" y="1116330"/>
            <a:ext cx="1738630" cy="444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45" marR="5080" indent="-5080">
              <a:lnSpc>
                <a:spcPct val="125000"/>
              </a:lnSpc>
            </a:pP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Mängi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rohkem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kui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ühte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pilli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korraga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073785">
              <a:lnSpc>
                <a:spcPct val="100000"/>
              </a:lnSpc>
            </a:pPr>
            <a:r>
              <a:rPr lang="en-GB" sz="2800" spc="-60" dirty="0" err="1"/>
              <a:t>Akord</a:t>
            </a:r>
            <a:endParaRPr sz="2800" dirty="0"/>
          </a:p>
        </p:txBody>
      </p:sp>
      <p:sp>
        <p:nvSpPr>
          <p:cNvPr id="15" name="object 15"/>
          <p:cNvSpPr/>
          <p:nvPr/>
        </p:nvSpPr>
        <p:spPr>
          <a:xfrm>
            <a:off x="850224" y="3587369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70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6"/>
                </a:lnTo>
                <a:lnTo>
                  <a:pt x="88392" y="136016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8"/>
                </a:lnTo>
                <a:lnTo>
                  <a:pt x="88392" y="21208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70">
                <a:moveTo>
                  <a:pt x="88392" y="21208"/>
                </a:moveTo>
                <a:lnTo>
                  <a:pt x="73939" y="21208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8660" y="3618344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1"/>
                </a:lnTo>
                <a:lnTo>
                  <a:pt x="13309" y="76200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3011" y="3587369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4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8"/>
                </a:lnTo>
                <a:lnTo>
                  <a:pt x="736" y="9270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49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49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1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14400"/>
          </a:xfrm>
          <a:custGeom>
            <a:avLst/>
            <a:gdLst/>
            <a:ahLst/>
            <a:cxnLst/>
            <a:rect l="l" t="t" r="r" b="b"/>
            <a:pathLst>
              <a:path w="4572000" h="914400">
                <a:moveTo>
                  <a:pt x="0" y="914400"/>
                </a:moveTo>
                <a:lnTo>
                  <a:pt x="4572000" y="914400"/>
                </a:lnTo>
                <a:lnTo>
                  <a:pt x="4572000" y="0"/>
                </a:lnTo>
                <a:lnTo>
                  <a:pt x="0" y="0"/>
                </a:lnTo>
                <a:lnTo>
                  <a:pt x="0" y="914400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232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14400"/>
            <a:ext cx="4572000" cy="2463800"/>
          </a:xfrm>
          <a:custGeom>
            <a:avLst/>
            <a:gdLst/>
            <a:ahLst/>
            <a:cxnLst/>
            <a:rect l="l" t="t" r="r" b="b"/>
            <a:pathLst>
              <a:path w="4572000" h="2463800">
                <a:moveTo>
                  <a:pt x="0" y="2463800"/>
                </a:moveTo>
                <a:lnTo>
                  <a:pt x="4572000" y="2463800"/>
                </a:lnTo>
                <a:lnTo>
                  <a:pt x="4572000" y="0"/>
                </a:lnTo>
                <a:lnTo>
                  <a:pt x="0" y="0"/>
                </a:lnTo>
                <a:lnTo>
                  <a:pt x="0" y="24638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6039AFC-E27C-4C00-9D7D-53B3013676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99"/>
          <a:stretch/>
        </p:blipFill>
        <p:spPr>
          <a:xfrm>
            <a:off x="2722930" y="1893240"/>
            <a:ext cx="1177393" cy="25808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361821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D92CFFC1-3734-47A7-B795-9CC1A339D9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012" y="1497786"/>
            <a:ext cx="555718" cy="315749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0" y="9017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378200"/>
            <a:ext cx="4572000" cy="1676400"/>
          </a:xfrm>
          <a:custGeom>
            <a:avLst/>
            <a:gdLst/>
            <a:ahLst/>
            <a:cxnLst/>
            <a:rect l="l" t="t" r="r" b="b"/>
            <a:pathLst>
              <a:path w="4572000" h="1676400">
                <a:moveTo>
                  <a:pt x="0" y="1676400"/>
                </a:moveTo>
                <a:lnTo>
                  <a:pt x="4572000" y="1676400"/>
                </a:lnTo>
                <a:lnTo>
                  <a:pt x="4572000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1350511-8797-4971-A940-43625725D1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080" y="3841864"/>
            <a:ext cx="1915234" cy="1013947"/>
          </a:xfrm>
          <a:prstGeom prst="rect">
            <a:avLst/>
          </a:prstGeom>
        </p:spPr>
      </p:pic>
      <p:sp>
        <p:nvSpPr>
          <p:cNvPr id="8" name="object 8"/>
          <p:cNvSpPr/>
          <p:nvPr/>
        </p:nvSpPr>
        <p:spPr>
          <a:xfrm>
            <a:off x="0" y="33655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067278" y="4086339"/>
            <a:ext cx="124460" cy="0"/>
          </a:xfrm>
          <a:custGeom>
            <a:avLst/>
            <a:gdLst/>
            <a:ahLst/>
            <a:cxnLst/>
            <a:rect l="l" t="t" r="r" b="b"/>
            <a:pathLst>
              <a:path w="124460">
                <a:moveTo>
                  <a:pt x="124104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054600"/>
            <a:ext cx="4572000" cy="1346200"/>
          </a:xfrm>
          <a:custGeom>
            <a:avLst/>
            <a:gdLst/>
            <a:ahLst/>
            <a:cxnLst/>
            <a:rect l="l" t="t" r="r" b="b"/>
            <a:pathLst>
              <a:path w="4572000" h="1346200">
                <a:moveTo>
                  <a:pt x="0" y="1346200"/>
                </a:moveTo>
                <a:lnTo>
                  <a:pt x="4572000" y="1346200"/>
                </a:lnTo>
                <a:lnTo>
                  <a:pt x="4572000" y="0"/>
                </a:lnTo>
                <a:lnTo>
                  <a:pt x="0" y="0"/>
                </a:lnTo>
                <a:lnTo>
                  <a:pt x="0" y="13462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50419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4290" y="5588000"/>
            <a:ext cx="87504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5" dirty="0" err="1">
                <a:solidFill>
                  <a:srgbClr val="636466"/>
                </a:solidFill>
                <a:latin typeface="Calibri"/>
                <a:cs typeface="Calibri"/>
              </a:rPr>
              <a:t>Kasuta</a:t>
            </a:r>
            <a:r>
              <a:rPr lang="en-GB" sz="900" b="1" spc="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5" dirty="0" err="1">
                <a:solidFill>
                  <a:srgbClr val="636466"/>
                </a:solidFill>
                <a:latin typeface="Calibri"/>
                <a:cs typeface="Calibri"/>
              </a:rPr>
              <a:t>tükki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29688" y="5588000"/>
            <a:ext cx="219964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25" dirty="0">
                <a:solidFill>
                  <a:srgbClr val="636466"/>
                </a:solidFill>
                <a:latin typeface="Calibri"/>
                <a:cs typeface="Calibri"/>
              </a:rPr>
              <a:t>et </a:t>
            </a:r>
            <a:r>
              <a:rPr lang="en-GB" sz="900" b="1" spc="25" dirty="0" err="1">
                <a:solidFill>
                  <a:srgbClr val="636466"/>
                </a:solidFill>
                <a:latin typeface="Calibri"/>
                <a:cs typeface="Calibri"/>
              </a:rPr>
              <a:t>mängida</a:t>
            </a:r>
            <a:r>
              <a:rPr lang="en-GB" sz="900" b="1" spc="2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5" dirty="0" err="1">
                <a:solidFill>
                  <a:srgbClr val="636466"/>
                </a:solidFill>
                <a:latin typeface="Calibri"/>
                <a:cs typeface="Calibri"/>
              </a:rPr>
              <a:t>kõiki</a:t>
            </a:r>
            <a:r>
              <a:rPr lang="en-GB" sz="900" b="1" spc="2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5" dirty="0" err="1">
                <a:solidFill>
                  <a:srgbClr val="636466"/>
                </a:solidFill>
                <a:latin typeface="Calibri"/>
                <a:cs typeface="Calibri"/>
              </a:rPr>
              <a:t>helisid</a:t>
            </a:r>
            <a:r>
              <a:rPr lang="en-GB" sz="900" b="1" spc="2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5" dirty="0" err="1">
                <a:solidFill>
                  <a:srgbClr val="636466"/>
                </a:solidFill>
                <a:latin typeface="Calibri"/>
                <a:cs typeface="Calibri"/>
              </a:rPr>
              <a:t>korraga</a:t>
            </a:r>
            <a:r>
              <a:rPr lang="en-GB" sz="900" b="1" spc="2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4290" y="5873750"/>
            <a:ext cx="68962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-10" dirty="0" err="1">
                <a:solidFill>
                  <a:srgbClr val="636466"/>
                </a:solidFill>
                <a:latin typeface="Calibri"/>
                <a:cs typeface="Calibri"/>
              </a:rPr>
              <a:t>Kasuta</a:t>
            </a:r>
            <a:r>
              <a:rPr lang="en-GB" sz="900" b="1" spc="-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-10" dirty="0" err="1">
                <a:solidFill>
                  <a:srgbClr val="636466"/>
                </a:solidFill>
                <a:latin typeface="Calibri"/>
                <a:cs typeface="Calibri"/>
              </a:rPr>
              <a:t>tükki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631406" y="5890316"/>
            <a:ext cx="164338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5" dirty="0">
                <a:solidFill>
                  <a:srgbClr val="636466"/>
                </a:solidFill>
                <a:latin typeface="Calibri"/>
                <a:cs typeface="Calibri"/>
              </a:rPr>
              <a:t>et </a:t>
            </a:r>
            <a:r>
              <a:rPr lang="en-GB" sz="900" b="1" spc="5" dirty="0" err="1">
                <a:solidFill>
                  <a:srgbClr val="636466"/>
                </a:solidFill>
                <a:latin typeface="Calibri"/>
                <a:cs typeface="Calibri"/>
              </a:rPr>
              <a:t>mängida</a:t>
            </a:r>
            <a:r>
              <a:rPr lang="en-GB" sz="900" b="1" spc="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5" dirty="0" err="1">
                <a:solidFill>
                  <a:srgbClr val="636466"/>
                </a:solidFill>
                <a:latin typeface="Calibri"/>
                <a:cs typeface="Calibri"/>
              </a:rPr>
              <a:t>helisid</a:t>
            </a:r>
            <a:r>
              <a:rPr lang="en-GB" sz="900" b="1" spc="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5" dirty="0" err="1">
                <a:solidFill>
                  <a:srgbClr val="636466"/>
                </a:solidFill>
                <a:latin typeface="Calibri"/>
                <a:cs typeface="Calibri"/>
              </a:rPr>
              <a:t>üksteise</a:t>
            </a:r>
            <a:r>
              <a:rPr lang="en-GB" sz="900" b="1" spc="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5" dirty="0" err="1">
                <a:solidFill>
                  <a:srgbClr val="636466"/>
                </a:solidFill>
                <a:latin typeface="Calibri"/>
                <a:cs typeface="Calibri"/>
              </a:rPr>
              <a:t>järel</a:t>
            </a:r>
            <a:r>
              <a:rPr lang="en-GB" sz="900" b="1" spc="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55963" y="2268029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41299" y="0"/>
                </a:moveTo>
                <a:lnTo>
                  <a:pt x="71170" y="0"/>
                </a:lnTo>
                <a:lnTo>
                  <a:pt x="30025" y="1112"/>
                </a:lnTo>
                <a:lnTo>
                  <a:pt x="8896" y="8896"/>
                </a:lnTo>
                <a:lnTo>
                  <a:pt x="1112" y="30025"/>
                </a:lnTo>
                <a:lnTo>
                  <a:pt x="0" y="71170"/>
                </a:lnTo>
                <a:lnTo>
                  <a:pt x="0" y="641299"/>
                </a:lnTo>
                <a:lnTo>
                  <a:pt x="1112" y="682444"/>
                </a:lnTo>
                <a:lnTo>
                  <a:pt x="8896" y="703573"/>
                </a:lnTo>
                <a:lnTo>
                  <a:pt x="30025" y="711357"/>
                </a:lnTo>
                <a:lnTo>
                  <a:pt x="71170" y="712470"/>
                </a:lnTo>
                <a:lnTo>
                  <a:pt x="641299" y="712470"/>
                </a:lnTo>
                <a:lnTo>
                  <a:pt x="682444" y="711357"/>
                </a:lnTo>
                <a:lnTo>
                  <a:pt x="703573" y="703573"/>
                </a:lnTo>
                <a:lnTo>
                  <a:pt x="711357" y="682444"/>
                </a:lnTo>
                <a:lnTo>
                  <a:pt x="712470" y="641299"/>
                </a:lnTo>
                <a:lnTo>
                  <a:pt x="712470" y="71170"/>
                </a:lnTo>
                <a:lnTo>
                  <a:pt x="711357" y="30025"/>
                </a:lnTo>
                <a:lnTo>
                  <a:pt x="703573" y="8896"/>
                </a:lnTo>
                <a:lnTo>
                  <a:pt x="682444" y="1112"/>
                </a:lnTo>
                <a:lnTo>
                  <a:pt x="6412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07398" y="2409634"/>
            <a:ext cx="609600" cy="429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55963" y="2268029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1170" y="0"/>
                </a:moveTo>
                <a:lnTo>
                  <a:pt x="30025" y="1112"/>
                </a:lnTo>
                <a:lnTo>
                  <a:pt x="8896" y="8896"/>
                </a:lnTo>
                <a:lnTo>
                  <a:pt x="1112" y="30025"/>
                </a:lnTo>
                <a:lnTo>
                  <a:pt x="0" y="71170"/>
                </a:lnTo>
                <a:lnTo>
                  <a:pt x="0" y="641299"/>
                </a:lnTo>
                <a:lnTo>
                  <a:pt x="1112" y="682444"/>
                </a:lnTo>
                <a:lnTo>
                  <a:pt x="8896" y="703573"/>
                </a:lnTo>
                <a:lnTo>
                  <a:pt x="30025" y="711357"/>
                </a:lnTo>
                <a:lnTo>
                  <a:pt x="71170" y="712470"/>
                </a:lnTo>
                <a:lnTo>
                  <a:pt x="641299" y="712470"/>
                </a:lnTo>
                <a:lnTo>
                  <a:pt x="682444" y="711357"/>
                </a:lnTo>
                <a:lnTo>
                  <a:pt x="703573" y="703573"/>
                </a:lnTo>
                <a:lnTo>
                  <a:pt x="711357" y="682444"/>
                </a:lnTo>
                <a:lnTo>
                  <a:pt x="712470" y="641299"/>
                </a:lnTo>
                <a:lnTo>
                  <a:pt x="712470" y="71170"/>
                </a:lnTo>
                <a:lnTo>
                  <a:pt x="711357" y="30025"/>
                </a:lnTo>
                <a:lnTo>
                  <a:pt x="703573" y="8896"/>
                </a:lnTo>
                <a:lnTo>
                  <a:pt x="682444" y="1112"/>
                </a:lnTo>
                <a:lnTo>
                  <a:pt x="641299" y="0"/>
                </a:lnTo>
                <a:lnTo>
                  <a:pt x="7117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52601" y="2268029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45426" y="0"/>
                </a:moveTo>
                <a:lnTo>
                  <a:pt x="67043" y="0"/>
                </a:lnTo>
                <a:lnTo>
                  <a:pt x="28283" y="1047"/>
                </a:lnTo>
                <a:lnTo>
                  <a:pt x="8380" y="8380"/>
                </a:lnTo>
                <a:lnTo>
                  <a:pt x="1047" y="28283"/>
                </a:lnTo>
                <a:lnTo>
                  <a:pt x="0" y="67043"/>
                </a:lnTo>
                <a:lnTo>
                  <a:pt x="0" y="645426"/>
                </a:lnTo>
                <a:lnTo>
                  <a:pt x="1047" y="684186"/>
                </a:lnTo>
                <a:lnTo>
                  <a:pt x="8380" y="704089"/>
                </a:lnTo>
                <a:lnTo>
                  <a:pt x="28283" y="711422"/>
                </a:lnTo>
                <a:lnTo>
                  <a:pt x="67043" y="712470"/>
                </a:lnTo>
                <a:lnTo>
                  <a:pt x="645426" y="712470"/>
                </a:lnTo>
                <a:lnTo>
                  <a:pt x="684186" y="711422"/>
                </a:lnTo>
                <a:lnTo>
                  <a:pt x="704089" y="704089"/>
                </a:lnTo>
                <a:lnTo>
                  <a:pt x="711422" y="684186"/>
                </a:lnTo>
                <a:lnTo>
                  <a:pt x="712469" y="645426"/>
                </a:lnTo>
                <a:lnTo>
                  <a:pt x="712469" y="67043"/>
                </a:lnTo>
                <a:lnTo>
                  <a:pt x="711422" y="28283"/>
                </a:lnTo>
                <a:lnTo>
                  <a:pt x="704089" y="8380"/>
                </a:lnTo>
                <a:lnTo>
                  <a:pt x="684186" y="1047"/>
                </a:lnTo>
                <a:lnTo>
                  <a:pt x="6454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009115" y="2341054"/>
            <a:ext cx="599440" cy="5664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2601" y="2268029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7043" y="0"/>
                </a:moveTo>
                <a:lnTo>
                  <a:pt x="28283" y="1047"/>
                </a:lnTo>
                <a:lnTo>
                  <a:pt x="8380" y="8380"/>
                </a:lnTo>
                <a:lnTo>
                  <a:pt x="1047" y="28283"/>
                </a:lnTo>
                <a:lnTo>
                  <a:pt x="0" y="67043"/>
                </a:lnTo>
                <a:lnTo>
                  <a:pt x="0" y="645426"/>
                </a:lnTo>
                <a:lnTo>
                  <a:pt x="1047" y="684186"/>
                </a:lnTo>
                <a:lnTo>
                  <a:pt x="8380" y="704089"/>
                </a:lnTo>
                <a:lnTo>
                  <a:pt x="28283" y="711422"/>
                </a:lnTo>
                <a:lnTo>
                  <a:pt x="67043" y="712470"/>
                </a:lnTo>
                <a:lnTo>
                  <a:pt x="645426" y="712470"/>
                </a:lnTo>
                <a:lnTo>
                  <a:pt x="684186" y="711422"/>
                </a:lnTo>
                <a:lnTo>
                  <a:pt x="704089" y="704089"/>
                </a:lnTo>
                <a:lnTo>
                  <a:pt x="711422" y="684186"/>
                </a:lnTo>
                <a:lnTo>
                  <a:pt x="712469" y="645426"/>
                </a:lnTo>
                <a:lnTo>
                  <a:pt x="712469" y="67043"/>
                </a:lnTo>
                <a:lnTo>
                  <a:pt x="711422" y="28283"/>
                </a:lnTo>
                <a:lnTo>
                  <a:pt x="704089" y="8380"/>
                </a:lnTo>
                <a:lnTo>
                  <a:pt x="684186" y="1047"/>
                </a:lnTo>
                <a:lnTo>
                  <a:pt x="645426" y="0"/>
                </a:lnTo>
                <a:lnTo>
                  <a:pt x="67043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86000" y="1403350"/>
            <a:ext cx="0" cy="1682750"/>
          </a:xfrm>
          <a:custGeom>
            <a:avLst/>
            <a:gdLst/>
            <a:ahLst/>
            <a:cxnLst/>
            <a:rect l="l" t="t" r="r" b="b"/>
            <a:pathLst>
              <a:path h="1682750">
                <a:moveTo>
                  <a:pt x="0" y="0"/>
                </a:moveTo>
                <a:lnTo>
                  <a:pt x="0" y="168275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55" dirty="0" err="1"/>
              <a:t>Akord</a:t>
            </a:r>
            <a:endParaRPr spc="-50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803869" y="1060450"/>
            <a:ext cx="2768130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400" b="1" spc="-45" dirty="0">
                <a:solidFill>
                  <a:srgbClr val="00A1CB"/>
                </a:solidFill>
                <a:latin typeface="Cambria"/>
                <a:cs typeface="Cambria"/>
              </a:rPr>
              <a:t>1) TAUSTA JA SPRAIDI LISAMINE</a:t>
            </a:r>
            <a:endParaRPr lang="fi-FI" sz="1400" dirty="0">
              <a:latin typeface="Cambria"/>
              <a:cs typeface="Cambr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34094" y="5200650"/>
            <a:ext cx="53907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15" dirty="0">
                <a:solidFill>
                  <a:srgbClr val="00A1CB"/>
                </a:solidFill>
                <a:latin typeface="Cambria"/>
                <a:cs typeface="Cambria"/>
              </a:rPr>
              <a:t>NIPP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609241" y="3519792"/>
            <a:ext cx="200775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2) LISA SEE KOOD</a:t>
            </a:r>
            <a:endParaRPr lang="en-GB" sz="1400" dirty="0">
              <a:latin typeface="Cambria"/>
              <a:cs typeface="Cambri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26850" y="1505089"/>
            <a:ext cx="563880" cy="306705"/>
          </a:xfrm>
          <a:custGeom>
            <a:avLst/>
            <a:gdLst/>
            <a:ahLst/>
            <a:cxnLst/>
            <a:rect l="l" t="t" r="r" b="b"/>
            <a:pathLst>
              <a:path w="563880" h="30670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230428"/>
                </a:lnTo>
                <a:lnTo>
                  <a:pt x="1190" y="274481"/>
                </a:lnTo>
                <a:lnTo>
                  <a:pt x="9525" y="297103"/>
                </a:lnTo>
                <a:lnTo>
                  <a:pt x="32146" y="305438"/>
                </a:lnTo>
                <a:lnTo>
                  <a:pt x="76200" y="306628"/>
                </a:lnTo>
                <a:lnTo>
                  <a:pt x="487680" y="306628"/>
                </a:lnTo>
                <a:lnTo>
                  <a:pt x="531733" y="305438"/>
                </a:lnTo>
                <a:lnTo>
                  <a:pt x="554355" y="297103"/>
                </a:lnTo>
                <a:lnTo>
                  <a:pt x="562689" y="274481"/>
                </a:lnTo>
                <a:lnTo>
                  <a:pt x="563880" y="230428"/>
                </a:lnTo>
                <a:lnTo>
                  <a:pt x="563880" y="76200"/>
                </a:lnTo>
                <a:lnTo>
                  <a:pt x="562689" y="32146"/>
                </a:lnTo>
                <a:lnTo>
                  <a:pt x="554355" y="9525"/>
                </a:lnTo>
                <a:lnTo>
                  <a:pt x="531733" y="1190"/>
                </a:lnTo>
                <a:lnTo>
                  <a:pt x="48768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48436" y="1764360"/>
            <a:ext cx="635" cy="210820"/>
          </a:xfrm>
          <a:custGeom>
            <a:avLst/>
            <a:gdLst/>
            <a:ahLst/>
            <a:cxnLst/>
            <a:rect l="l" t="t" r="r" b="b"/>
            <a:pathLst>
              <a:path w="634" h="210819">
                <a:moveTo>
                  <a:pt x="12" y="210769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823912" y="1458937"/>
            <a:ext cx="2924175" cy="66146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1020" marR="5080">
              <a:lnSpc>
                <a:spcPct val="111100"/>
              </a:lnSpc>
            </a:pPr>
            <a:r>
              <a:rPr lang="en-GB" sz="900" b="1" spc="15" dirty="0">
                <a:solidFill>
                  <a:srgbClr val="636466"/>
                </a:solidFill>
                <a:cs typeface="Calibri"/>
              </a:rPr>
              <a:t>Vali pill </a:t>
            </a:r>
            <a:r>
              <a:rPr lang="en-GB" sz="900" b="1" spc="10" dirty="0" err="1">
                <a:solidFill>
                  <a:srgbClr val="636466"/>
                </a:solidFill>
                <a:cs typeface="Calibri"/>
              </a:rPr>
              <a:t>teema</a:t>
            </a:r>
            <a:r>
              <a:rPr lang="en-GB" sz="900" b="1" spc="10" dirty="0">
                <a:solidFill>
                  <a:srgbClr val="636466"/>
                </a:solidFill>
                <a:cs typeface="Calibri"/>
              </a:rPr>
              <a:t> "</a:t>
            </a:r>
            <a:r>
              <a:rPr lang="en-GB" sz="900" b="1" i="1" spc="-5" dirty="0">
                <a:solidFill>
                  <a:srgbClr val="636466"/>
                </a:solidFill>
                <a:cs typeface="Calibri"/>
              </a:rPr>
              <a:t>Music</a:t>
            </a:r>
            <a:r>
              <a:rPr lang="en-GB" sz="900" b="1" spc="-5" dirty="0">
                <a:solidFill>
                  <a:srgbClr val="636466"/>
                </a:solidFill>
                <a:cs typeface="Calibri"/>
              </a:rPr>
              <a:t>“ </a:t>
            </a:r>
            <a:r>
              <a:rPr lang="en-GB" sz="900" b="1" spc="-125" dirty="0">
                <a:solidFill>
                  <a:srgbClr val="636466"/>
                </a:solidFill>
                <a:cs typeface="Calibri"/>
              </a:rPr>
              <a:t> </a:t>
            </a:r>
            <a:r>
              <a:rPr lang="en-GB" sz="900" b="1" spc="10" dirty="0">
                <a:solidFill>
                  <a:srgbClr val="636466"/>
                </a:solidFill>
                <a:cs typeface="Calibri"/>
              </a:rPr>
              <a:t>alt.</a:t>
            </a:r>
            <a:endParaRPr lang="en-GB"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taust</a:t>
            </a:r>
            <a:r>
              <a:rPr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22930" y="1881035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4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201314" y="1763610"/>
            <a:ext cx="83185" cy="175895"/>
          </a:xfrm>
          <a:custGeom>
            <a:avLst/>
            <a:gdLst/>
            <a:ahLst/>
            <a:cxnLst/>
            <a:rect l="l" t="t" r="r" b="b"/>
            <a:pathLst>
              <a:path w="83185" h="175894">
                <a:moveTo>
                  <a:pt x="0" y="0"/>
                </a:moveTo>
                <a:lnTo>
                  <a:pt x="83070" y="1756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041523" y="3999128"/>
            <a:ext cx="1314571" cy="6565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7800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allanool</a:t>
            </a:r>
            <a:endParaRPr sz="900" dirty="0">
              <a:latin typeface="Calibri"/>
              <a:cs typeface="Calibri"/>
            </a:endParaRPr>
          </a:p>
          <a:p>
            <a:pPr marL="177800">
              <a:lnSpc>
                <a:spcPct val="100000"/>
              </a:lnSpc>
              <a:spcBef>
                <a:spcPts val="120"/>
              </a:spcBef>
            </a:pP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(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või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mõni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muu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klahv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).</a:t>
            </a:r>
            <a:endParaRPr sz="900" dirty="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erinevad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helid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,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mida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mängitakse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korraga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673172" y="4262831"/>
            <a:ext cx="226695" cy="0"/>
          </a:xfrm>
          <a:custGeom>
            <a:avLst/>
            <a:gdLst/>
            <a:ahLst/>
            <a:cxnLst/>
            <a:rect l="l" t="t" r="r" b="b"/>
            <a:pathLst>
              <a:path w="226694">
                <a:moveTo>
                  <a:pt x="226479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35072" y="4648200"/>
            <a:ext cx="165100" cy="0"/>
          </a:xfrm>
          <a:custGeom>
            <a:avLst/>
            <a:gdLst/>
            <a:ahLst/>
            <a:cxnLst/>
            <a:rect l="l" t="t" r="r" b="b"/>
            <a:pathLst>
              <a:path w="165100">
                <a:moveTo>
                  <a:pt x="0" y="0"/>
                </a:moveTo>
                <a:lnTo>
                  <a:pt x="164592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99651" y="4268076"/>
            <a:ext cx="0" cy="380365"/>
          </a:xfrm>
          <a:custGeom>
            <a:avLst/>
            <a:gdLst/>
            <a:ahLst/>
            <a:cxnLst/>
            <a:rect l="l" t="t" r="r" b="b"/>
            <a:pathLst>
              <a:path h="380364">
                <a:moveTo>
                  <a:pt x="0" y="0"/>
                </a:moveTo>
                <a:lnTo>
                  <a:pt x="0" y="38012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899651" y="4457700"/>
            <a:ext cx="127000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619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A2EE7F9A-D23E-4A93-817B-69CE302087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3912" y="5547713"/>
            <a:ext cx="1142991" cy="23336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3F31E3D-9C61-4C00-AF3B-650D6E198FB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0007" y="5832708"/>
            <a:ext cx="1760793" cy="25371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6521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-20" dirty="0" err="1">
                <a:solidFill>
                  <a:srgbClr val="FFFFFF"/>
                </a:solidFill>
                <a:latin typeface="Calibri"/>
                <a:cs typeface="Calibri"/>
              </a:rPr>
              <a:t>Muusika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456944" y="1744052"/>
            <a:ext cx="1658099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6944" y="3040379"/>
            <a:ext cx="1658099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56944" y="4336706"/>
            <a:ext cx="1658099" cy="12344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883662" y="1276350"/>
            <a:ext cx="280479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Mängi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suvalist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lugu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949325">
              <a:lnSpc>
                <a:spcPct val="100000"/>
              </a:lnSpc>
            </a:pPr>
            <a:r>
              <a:rPr lang="en-GB" sz="2800" spc="-35" dirty="0" err="1"/>
              <a:t>Üllatuslugu</a:t>
            </a:r>
            <a:endParaRPr sz="2800" dirty="0"/>
          </a:p>
        </p:txBody>
      </p:sp>
      <p:sp>
        <p:nvSpPr>
          <p:cNvPr id="17" name="object 17"/>
          <p:cNvSpPr/>
          <p:nvPr/>
        </p:nvSpPr>
        <p:spPr>
          <a:xfrm>
            <a:off x="969434" y="2292464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69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7"/>
                </a:lnTo>
                <a:lnTo>
                  <a:pt x="88392" y="136017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9"/>
                </a:lnTo>
                <a:lnTo>
                  <a:pt x="88392" y="21208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69">
                <a:moveTo>
                  <a:pt x="88392" y="21208"/>
                </a:moveTo>
                <a:lnTo>
                  <a:pt x="73939" y="21209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077870" y="2323439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1"/>
                </a:lnTo>
                <a:lnTo>
                  <a:pt x="13309" y="76200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02221" y="2292464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5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9"/>
                </a:lnTo>
                <a:lnTo>
                  <a:pt x="736" y="9271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50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50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2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69434" y="3584524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70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7"/>
                </a:lnTo>
                <a:lnTo>
                  <a:pt x="88392" y="136017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9"/>
                </a:lnTo>
                <a:lnTo>
                  <a:pt x="88392" y="21209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70">
                <a:moveTo>
                  <a:pt x="88392" y="21209"/>
                </a:moveTo>
                <a:lnTo>
                  <a:pt x="73939" y="21209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77870" y="3615499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1"/>
                </a:lnTo>
                <a:lnTo>
                  <a:pt x="13309" y="76200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102221" y="3584524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4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9"/>
                </a:lnTo>
                <a:lnTo>
                  <a:pt x="736" y="9271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50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50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2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9434" y="4882273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70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7"/>
                </a:lnTo>
                <a:lnTo>
                  <a:pt x="88392" y="136017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9"/>
                </a:lnTo>
                <a:lnTo>
                  <a:pt x="88392" y="21209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70">
                <a:moveTo>
                  <a:pt x="88392" y="21209"/>
                </a:moveTo>
                <a:lnTo>
                  <a:pt x="73939" y="21209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77870" y="4913248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1"/>
                </a:lnTo>
                <a:lnTo>
                  <a:pt x="13309" y="76200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102221" y="4882273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4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9"/>
                </a:lnTo>
                <a:lnTo>
                  <a:pt x="736" y="9271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50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50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2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0750"/>
          </a:xfrm>
          <a:custGeom>
            <a:avLst/>
            <a:gdLst/>
            <a:ahLst/>
            <a:cxnLst/>
            <a:rect l="l" t="t" r="r" b="b"/>
            <a:pathLst>
              <a:path w="4572000" h="920750">
                <a:moveTo>
                  <a:pt x="0" y="920750"/>
                </a:moveTo>
                <a:lnTo>
                  <a:pt x="4572000" y="920750"/>
                </a:lnTo>
                <a:lnTo>
                  <a:pt x="4572000" y="0"/>
                </a:lnTo>
                <a:lnTo>
                  <a:pt x="0" y="0"/>
                </a:lnTo>
                <a:lnTo>
                  <a:pt x="0" y="920750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232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0750"/>
            <a:ext cx="4572000" cy="2442210"/>
          </a:xfrm>
          <a:custGeom>
            <a:avLst/>
            <a:gdLst/>
            <a:ahLst/>
            <a:cxnLst/>
            <a:rect l="l" t="t" r="r" b="b"/>
            <a:pathLst>
              <a:path w="4572000" h="2442210">
                <a:moveTo>
                  <a:pt x="0" y="2441702"/>
                </a:moveTo>
                <a:lnTo>
                  <a:pt x="4572000" y="2441702"/>
                </a:lnTo>
                <a:lnTo>
                  <a:pt x="4572000" y="0"/>
                </a:lnTo>
                <a:lnTo>
                  <a:pt x="0" y="0"/>
                </a:lnTo>
                <a:lnTo>
                  <a:pt x="0" y="2441702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FB2F0DD-ADA9-4D1B-B39D-D552317EE7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99"/>
          <a:stretch/>
        </p:blipFill>
        <p:spPr>
          <a:xfrm>
            <a:off x="668731" y="1850124"/>
            <a:ext cx="1177393" cy="25808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362452"/>
            <a:ext cx="4572000" cy="2085975"/>
          </a:xfrm>
          <a:custGeom>
            <a:avLst/>
            <a:gdLst/>
            <a:ahLst/>
            <a:cxnLst/>
            <a:rect l="l" t="t" r="r" b="b"/>
            <a:pathLst>
              <a:path w="4572000" h="2085975">
                <a:moveTo>
                  <a:pt x="0" y="2085848"/>
                </a:moveTo>
                <a:lnTo>
                  <a:pt x="4572000" y="2085848"/>
                </a:lnTo>
                <a:lnTo>
                  <a:pt x="4572000" y="0"/>
                </a:lnTo>
                <a:lnTo>
                  <a:pt x="0" y="0"/>
                </a:lnTo>
                <a:lnTo>
                  <a:pt x="0" y="2085848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349D6EC-A164-486A-B41D-016D12F59D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1306" y="4080180"/>
            <a:ext cx="1886495" cy="721789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334975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318370" y="4267200"/>
            <a:ext cx="182245" cy="0"/>
          </a:xfrm>
          <a:custGeom>
            <a:avLst/>
            <a:gdLst/>
            <a:ahLst/>
            <a:cxnLst/>
            <a:rect l="l" t="t" r="r" b="b"/>
            <a:pathLst>
              <a:path w="182244">
                <a:moveTo>
                  <a:pt x="181863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448300"/>
            <a:ext cx="4572000" cy="952500"/>
          </a:xfrm>
          <a:custGeom>
            <a:avLst/>
            <a:gdLst/>
            <a:ahLst/>
            <a:cxnLst/>
            <a:rect l="l" t="t" r="r" b="b"/>
            <a:pathLst>
              <a:path w="4572000" h="952500">
                <a:moveTo>
                  <a:pt x="0" y="952500"/>
                </a:moveTo>
                <a:lnTo>
                  <a:pt x="4572000" y="952500"/>
                </a:lnTo>
                <a:lnTo>
                  <a:pt x="4572000" y="0"/>
                </a:lnTo>
                <a:lnTo>
                  <a:pt x="0" y="0"/>
                </a:lnTo>
                <a:lnTo>
                  <a:pt x="0" y="9525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435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99587" y="4517478"/>
            <a:ext cx="635" cy="367030"/>
          </a:xfrm>
          <a:custGeom>
            <a:avLst/>
            <a:gdLst/>
            <a:ahLst/>
            <a:cxnLst/>
            <a:rect l="l" t="t" r="r" b="b"/>
            <a:pathLst>
              <a:path w="635" h="367029">
                <a:moveTo>
                  <a:pt x="0" y="366560"/>
                </a:moveTo>
                <a:lnTo>
                  <a:pt x="5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30" dirty="0" err="1"/>
              <a:t>Üllatuslugu</a:t>
            </a:r>
            <a:endParaRPr spc="10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3869" y="1073150"/>
            <a:ext cx="170132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400" b="1" spc="-45" dirty="0">
                <a:solidFill>
                  <a:srgbClr val="00A1CB"/>
                </a:solidFill>
                <a:latin typeface="Cambria"/>
                <a:cs typeface="Cambria"/>
              </a:rPr>
              <a:t>1) SPRAIDI LISAMINE</a:t>
            </a:r>
            <a:endParaRPr lang="fi-FI" sz="1400" dirty="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35836" y="5594350"/>
            <a:ext cx="2221764" cy="482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ctr">
              <a:lnSpc>
                <a:spcPct val="100000"/>
              </a:lnSpc>
            </a:pPr>
            <a:r>
              <a:rPr lang="en-GB" sz="1400" b="1" spc="-45" dirty="0">
                <a:solidFill>
                  <a:srgbClr val="6BA883"/>
                </a:solidFill>
                <a:latin typeface="Cambria"/>
                <a:cs typeface="Cambria"/>
              </a:rPr>
              <a:t>3) KATSETA!</a:t>
            </a:r>
            <a:endParaRPr lang="en-GB"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Vajuta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katsetamiseks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noolt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paremale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587625" y="1835061"/>
            <a:ext cx="1571955" cy="109355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587625" y="1835061"/>
            <a:ext cx="1572260" cy="1094105"/>
          </a:xfrm>
          <a:custGeom>
            <a:avLst/>
            <a:gdLst/>
            <a:ahLst/>
            <a:cxnLst/>
            <a:rect l="l" t="t" r="r" b="b"/>
            <a:pathLst>
              <a:path w="1572260" h="109410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017358"/>
                </a:lnTo>
                <a:lnTo>
                  <a:pt x="1190" y="1061412"/>
                </a:lnTo>
                <a:lnTo>
                  <a:pt x="9525" y="1084033"/>
                </a:lnTo>
                <a:lnTo>
                  <a:pt x="32146" y="1092368"/>
                </a:lnTo>
                <a:lnTo>
                  <a:pt x="76200" y="1093558"/>
                </a:lnTo>
                <a:lnTo>
                  <a:pt x="1495767" y="1093558"/>
                </a:lnTo>
                <a:lnTo>
                  <a:pt x="1539821" y="1092368"/>
                </a:lnTo>
                <a:lnTo>
                  <a:pt x="1562442" y="1084033"/>
                </a:lnTo>
                <a:lnTo>
                  <a:pt x="1570777" y="1061412"/>
                </a:lnTo>
                <a:lnTo>
                  <a:pt x="1571967" y="1017358"/>
                </a:lnTo>
                <a:lnTo>
                  <a:pt x="1571967" y="76200"/>
                </a:lnTo>
                <a:lnTo>
                  <a:pt x="1570777" y="32146"/>
                </a:lnTo>
                <a:lnTo>
                  <a:pt x="1562442" y="9525"/>
                </a:lnTo>
                <a:lnTo>
                  <a:pt x="1539821" y="1190"/>
                </a:lnTo>
                <a:lnTo>
                  <a:pt x="1495767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6000" y="1428750"/>
            <a:ext cx="0" cy="1581150"/>
          </a:xfrm>
          <a:custGeom>
            <a:avLst/>
            <a:gdLst/>
            <a:ahLst/>
            <a:cxnLst/>
            <a:rect l="l" t="t" r="r" b="b"/>
            <a:pathLst>
              <a:path h="1581150">
                <a:moveTo>
                  <a:pt x="0" y="0"/>
                </a:moveTo>
                <a:lnTo>
                  <a:pt x="0" y="158115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46811" y="1426949"/>
            <a:ext cx="1125220" cy="299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en-GB" sz="900" b="1" spc="15" dirty="0">
                <a:solidFill>
                  <a:srgbClr val="636466"/>
                </a:solidFill>
                <a:cs typeface="Calibri"/>
              </a:rPr>
              <a:t>Vali pill </a:t>
            </a:r>
            <a:r>
              <a:rPr lang="en-GB" sz="900" b="1" spc="10" dirty="0" err="1">
                <a:solidFill>
                  <a:srgbClr val="636466"/>
                </a:solidFill>
                <a:cs typeface="Calibri"/>
              </a:rPr>
              <a:t>teema</a:t>
            </a:r>
            <a:r>
              <a:rPr lang="en-GB" sz="900" b="1" spc="10" dirty="0">
                <a:solidFill>
                  <a:srgbClr val="636466"/>
                </a:solidFill>
                <a:cs typeface="Calibri"/>
              </a:rPr>
              <a:t> "</a:t>
            </a:r>
            <a:r>
              <a:rPr lang="en-GB" sz="900" b="1" i="1" spc="-5" dirty="0">
                <a:solidFill>
                  <a:srgbClr val="636466"/>
                </a:solidFill>
                <a:cs typeface="Calibri"/>
              </a:rPr>
              <a:t>Music</a:t>
            </a:r>
            <a:r>
              <a:rPr lang="en-GB" sz="900" b="1" spc="-5" dirty="0">
                <a:solidFill>
                  <a:srgbClr val="636466"/>
                </a:solidFill>
                <a:cs typeface="Calibri"/>
              </a:rPr>
              <a:t>“ </a:t>
            </a:r>
            <a:r>
              <a:rPr lang="en-GB" sz="900" b="1" spc="-125" dirty="0">
                <a:solidFill>
                  <a:srgbClr val="636466"/>
                </a:solidFill>
                <a:cs typeface="Calibri"/>
              </a:rPr>
              <a:t> </a:t>
            </a:r>
            <a:r>
              <a:rPr lang="en-GB" sz="900" b="1" spc="10" dirty="0">
                <a:solidFill>
                  <a:srgbClr val="636466"/>
                </a:solidFill>
                <a:cs typeface="Calibri"/>
              </a:rPr>
              <a:t>alt.</a:t>
            </a:r>
            <a:endParaRPr lang="en-GB" sz="900" dirty="0"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899825" y="221615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160810" y="2294254"/>
            <a:ext cx="190500" cy="5562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9825" y="2216150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69036" y="1835061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5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255007" y="1758530"/>
            <a:ext cx="0" cy="128270"/>
          </a:xfrm>
          <a:custGeom>
            <a:avLst/>
            <a:gdLst/>
            <a:ahLst/>
            <a:cxnLst/>
            <a:rect l="l" t="t" r="r" b="b"/>
            <a:pathLst>
              <a:path h="128269">
                <a:moveTo>
                  <a:pt x="0" y="0"/>
                </a:moveTo>
                <a:lnTo>
                  <a:pt x="0" y="127762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10015" y="1461361"/>
            <a:ext cx="1616710" cy="299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  <a:tabLst>
                <a:tab pos="981710" algn="l"/>
              </a:tabLst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	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ja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siis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näed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kõiki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oma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pilli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helisid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518676" y="3502660"/>
            <a:ext cx="2977124" cy="168174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2) LISA SEE KOOD</a:t>
            </a:r>
            <a:endParaRPr lang="en-GB" sz="1400" dirty="0">
              <a:latin typeface="Cambria"/>
              <a:cs typeface="Cambria"/>
            </a:endParaRPr>
          </a:p>
          <a:p>
            <a:pPr marR="1270635" algn="ctr">
              <a:lnSpc>
                <a:spcPct val="100000"/>
              </a:lnSpc>
              <a:spcBef>
                <a:spcPts val="944"/>
              </a:spcBef>
              <a:tabLst>
                <a:tab pos="937260" algn="l"/>
              </a:tabLst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 marL="1572260">
              <a:lnSpc>
                <a:spcPct val="100000"/>
              </a:lnSpc>
              <a:spcBef>
                <a:spcPts val="675"/>
              </a:spcBef>
            </a:pPr>
            <a:r>
              <a:rPr lang="en-GB" sz="900" b="1" spc="5" dirty="0">
                <a:solidFill>
                  <a:srgbClr val="636466"/>
                </a:solidFill>
                <a:latin typeface="Calibri"/>
                <a:cs typeface="Calibri"/>
              </a:rPr>
              <a:t>	       Vali </a:t>
            </a:r>
            <a:r>
              <a:rPr lang="en-GB" sz="900" b="1" spc="5" dirty="0" err="1">
                <a:solidFill>
                  <a:srgbClr val="636466"/>
                </a:solidFill>
                <a:latin typeface="Calibri"/>
                <a:cs typeface="Calibri"/>
              </a:rPr>
              <a:t>nool</a:t>
            </a:r>
            <a:r>
              <a:rPr lang="en-GB" sz="900" b="1" spc="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5" dirty="0" err="1">
                <a:solidFill>
                  <a:srgbClr val="636466"/>
                </a:solidFill>
                <a:latin typeface="Calibri"/>
                <a:cs typeface="Calibri"/>
              </a:rPr>
              <a:t>paremale</a:t>
            </a:r>
            <a:r>
              <a:rPr lang="en-GB" sz="900" b="1" spc="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 marL="1758314" marR="135890">
              <a:lnSpc>
                <a:spcPct val="111100"/>
              </a:lnSpc>
              <a:spcBef>
                <a:spcPts val="285"/>
              </a:spcBef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   Lisa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juhuarvu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tükk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. 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Times New Roman"/>
              <a:cs typeface="Times New Roman"/>
            </a:endParaRPr>
          </a:p>
          <a:p>
            <a:pPr marL="1293495" marR="5080">
              <a:lnSpc>
                <a:spcPct val="111100"/>
              </a:lnSpc>
            </a:pPr>
            <a:endParaRPr lang="en-GB" sz="900" b="1" spc="15" dirty="0">
              <a:solidFill>
                <a:srgbClr val="636466"/>
              </a:solidFill>
              <a:latin typeface="Calibri"/>
              <a:cs typeface="Calibri"/>
            </a:endParaRPr>
          </a:p>
          <a:p>
            <a:pPr marL="1293495" marR="5080">
              <a:lnSpc>
                <a:spcPct val="111100"/>
              </a:lnSpc>
            </a:pP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Trüki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arv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kui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palju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erinevaid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helisid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instrumendil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on.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750197" y="4418216"/>
            <a:ext cx="586728" cy="45719"/>
          </a:xfrm>
          <a:custGeom>
            <a:avLst/>
            <a:gdLst/>
            <a:ahLst/>
            <a:cxnLst/>
            <a:rect l="l" t="t" r="r" b="b"/>
            <a:pathLst>
              <a:path w="182245">
                <a:moveTo>
                  <a:pt x="181863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5E9E24A3-AC7B-4D74-BC06-2CA0E021E1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4847" y="1407001"/>
            <a:ext cx="499730" cy="22654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74B2D54-2C6A-4D3D-B64E-1EC87F823F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87625" y="3737648"/>
            <a:ext cx="601409" cy="2889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6521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-20" dirty="0" err="1">
                <a:solidFill>
                  <a:srgbClr val="FFFFFF"/>
                </a:solidFill>
                <a:latin typeface="Calibri"/>
                <a:cs typeface="Calibri"/>
              </a:rPr>
              <a:t>Muusika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63497" y="2703398"/>
            <a:ext cx="2532887" cy="1908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24470" y="1276350"/>
            <a:ext cx="1923414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Mängi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mitut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häält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järjest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761365">
              <a:lnSpc>
                <a:spcPct val="100000"/>
              </a:lnSpc>
            </a:pPr>
            <a:r>
              <a:rPr lang="en-GB" sz="2800" i="1" spc="10" dirty="0"/>
              <a:t>Beatbox</a:t>
            </a:r>
            <a:endParaRPr sz="2800" i="1" dirty="0"/>
          </a:p>
        </p:txBody>
      </p:sp>
      <p:sp>
        <p:nvSpPr>
          <p:cNvPr id="15" name="object 15"/>
          <p:cNvSpPr/>
          <p:nvPr/>
        </p:nvSpPr>
        <p:spPr>
          <a:xfrm>
            <a:off x="850224" y="3587369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70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6"/>
                </a:lnTo>
                <a:lnTo>
                  <a:pt x="88392" y="136016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8"/>
                </a:lnTo>
                <a:lnTo>
                  <a:pt x="88392" y="21208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70">
                <a:moveTo>
                  <a:pt x="88392" y="21208"/>
                </a:moveTo>
                <a:lnTo>
                  <a:pt x="73939" y="21208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8660" y="3618344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1"/>
                </a:lnTo>
                <a:lnTo>
                  <a:pt x="13309" y="76200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3011" y="3587369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4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8"/>
                </a:lnTo>
                <a:lnTo>
                  <a:pt x="736" y="9270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49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49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1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33450"/>
          </a:xfrm>
          <a:custGeom>
            <a:avLst/>
            <a:gdLst/>
            <a:ahLst/>
            <a:cxnLst/>
            <a:rect l="l" t="t" r="r" b="b"/>
            <a:pathLst>
              <a:path w="4572000" h="933450">
                <a:moveTo>
                  <a:pt x="0" y="933462"/>
                </a:moveTo>
                <a:lnTo>
                  <a:pt x="4572000" y="933462"/>
                </a:lnTo>
                <a:lnTo>
                  <a:pt x="4572000" y="0"/>
                </a:lnTo>
                <a:lnTo>
                  <a:pt x="0" y="0"/>
                </a:lnTo>
                <a:lnTo>
                  <a:pt x="0" y="933462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232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3462"/>
            <a:ext cx="4572000" cy="2393950"/>
          </a:xfrm>
          <a:custGeom>
            <a:avLst/>
            <a:gdLst/>
            <a:ahLst/>
            <a:cxnLst/>
            <a:rect l="l" t="t" r="r" b="b"/>
            <a:pathLst>
              <a:path w="4572000" h="2393950">
                <a:moveTo>
                  <a:pt x="0" y="2393937"/>
                </a:moveTo>
                <a:lnTo>
                  <a:pt x="4572000" y="2393937"/>
                </a:lnTo>
                <a:lnTo>
                  <a:pt x="4572000" y="0"/>
                </a:lnTo>
                <a:lnTo>
                  <a:pt x="0" y="0"/>
                </a:lnTo>
                <a:lnTo>
                  <a:pt x="0" y="2393937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EA5A2A2-BE5D-4EAB-8A0A-4825D1FED2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99"/>
          <a:stretch/>
        </p:blipFill>
        <p:spPr>
          <a:xfrm>
            <a:off x="552496" y="1693118"/>
            <a:ext cx="1177393" cy="25808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9207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327400"/>
            <a:ext cx="4572000" cy="2235200"/>
          </a:xfrm>
          <a:custGeom>
            <a:avLst/>
            <a:gdLst/>
            <a:ahLst/>
            <a:cxnLst/>
            <a:rect l="l" t="t" r="r" b="b"/>
            <a:pathLst>
              <a:path w="4572000" h="2235200">
                <a:moveTo>
                  <a:pt x="0" y="2235200"/>
                </a:moveTo>
                <a:lnTo>
                  <a:pt x="4572000" y="2235200"/>
                </a:lnTo>
                <a:lnTo>
                  <a:pt x="4572000" y="0"/>
                </a:lnTo>
                <a:lnTo>
                  <a:pt x="0" y="0"/>
                </a:lnTo>
                <a:lnTo>
                  <a:pt x="0" y="22352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D4E9ABF-1D67-4D55-8314-902F58AB9F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5743" y="3977850"/>
            <a:ext cx="1898641" cy="1423981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33147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4803" y="4187939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5">
                <a:moveTo>
                  <a:pt x="293522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562600"/>
            <a:ext cx="4572000" cy="838200"/>
          </a:xfrm>
          <a:custGeom>
            <a:avLst/>
            <a:gdLst/>
            <a:ahLst/>
            <a:cxnLst/>
            <a:rect l="l" t="t" r="r" b="b"/>
            <a:pathLst>
              <a:path w="4572000" h="838200">
                <a:moveTo>
                  <a:pt x="0" y="838200"/>
                </a:moveTo>
                <a:lnTo>
                  <a:pt x="4572000" y="838200"/>
                </a:lnTo>
                <a:lnTo>
                  <a:pt x="4572000" y="0"/>
                </a:lnTo>
                <a:lnTo>
                  <a:pt x="0" y="0"/>
                </a:lnTo>
                <a:lnTo>
                  <a:pt x="0" y="8382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5499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36176" y="1370368"/>
            <a:ext cx="121412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mikrofon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2801" y="1679270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5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83543" y="209650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5628" y="2189848"/>
            <a:ext cx="368300" cy="5257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83543" y="2096503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29130" y="1529080"/>
            <a:ext cx="0" cy="201930"/>
          </a:xfrm>
          <a:custGeom>
            <a:avLst/>
            <a:gdLst/>
            <a:ahLst/>
            <a:cxnLst/>
            <a:rect l="l" t="t" r="r" b="b"/>
            <a:pathLst>
              <a:path h="201930">
                <a:moveTo>
                  <a:pt x="0" y="201396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i="1" spc="10" dirty="0"/>
              <a:t>Beatbox</a:t>
            </a:r>
            <a:endParaRPr i="1" spc="-10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803869" y="1047750"/>
            <a:ext cx="132032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00A1CB"/>
                </a:solidFill>
                <a:latin typeface="Cambria"/>
                <a:cs typeface="Cambria"/>
              </a:rPr>
              <a:t>1) VALI SPRAIT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695754" y="5683250"/>
            <a:ext cx="1561148" cy="46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ctr">
              <a:lnSpc>
                <a:spcPct val="100000"/>
              </a:lnSpc>
            </a:pPr>
            <a:r>
              <a:rPr lang="en-GB" sz="1400" b="1" spc="-45" dirty="0">
                <a:solidFill>
                  <a:srgbClr val="6BA883"/>
                </a:solidFill>
                <a:latin typeface="Cambria"/>
                <a:cs typeface="Cambria"/>
              </a:rPr>
              <a:t>3) KATSETA!</a:t>
            </a:r>
            <a:endParaRPr lang="en-GB"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Vajuta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katsetamiseks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klahvi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B.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587625" y="1809661"/>
            <a:ext cx="1571955" cy="12770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587625" y="1809661"/>
            <a:ext cx="1572260" cy="1277620"/>
          </a:xfrm>
          <a:custGeom>
            <a:avLst/>
            <a:gdLst/>
            <a:ahLst/>
            <a:cxnLst/>
            <a:rect l="l" t="t" r="r" b="b"/>
            <a:pathLst>
              <a:path w="1572260" h="127762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200873"/>
                </a:lnTo>
                <a:lnTo>
                  <a:pt x="1190" y="1244927"/>
                </a:lnTo>
                <a:lnTo>
                  <a:pt x="9525" y="1267548"/>
                </a:lnTo>
                <a:lnTo>
                  <a:pt x="32146" y="1275883"/>
                </a:lnTo>
                <a:lnTo>
                  <a:pt x="76200" y="1277073"/>
                </a:lnTo>
                <a:lnTo>
                  <a:pt x="1495767" y="1277073"/>
                </a:lnTo>
                <a:lnTo>
                  <a:pt x="1539821" y="1275883"/>
                </a:lnTo>
                <a:lnTo>
                  <a:pt x="1562442" y="1267548"/>
                </a:lnTo>
                <a:lnTo>
                  <a:pt x="1570777" y="1244927"/>
                </a:lnTo>
                <a:lnTo>
                  <a:pt x="1571967" y="1200873"/>
                </a:lnTo>
                <a:lnTo>
                  <a:pt x="1571967" y="76200"/>
                </a:lnTo>
                <a:lnTo>
                  <a:pt x="1570777" y="32146"/>
                </a:lnTo>
                <a:lnTo>
                  <a:pt x="1562442" y="9525"/>
                </a:lnTo>
                <a:lnTo>
                  <a:pt x="1539821" y="1190"/>
                </a:lnTo>
                <a:lnTo>
                  <a:pt x="1495767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86000" y="1390650"/>
            <a:ext cx="0" cy="1771650"/>
          </a:xfrm>
          <a:custGeom>
            <a:avLst/>
            <a:gdLst/>
            <a:ahLst/>
            <a:cxnLst/>
            <a:rect l="l" t="t" r="r" b="b"/>
            <a:pathLst>
              <a:path h="1771650">
                <a:moveTo>
                  <a:pt x="0" y="0"/>
                </a:moveTo>
                <a:lnTo>
                  <a:pt x="0" y="177165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565400" y="1419301"/>
            <a:ext cx="45085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65399" y="1571701"/>
            <a:ext cx="1320311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et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näha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i="1" spc="10" dirty="0" err="1">
                <a:solidFill>
                  <a:srgbClr val="636466"/>
                </a:solidFill>
                <a:latin typeface="Calibri"/>
                <a:cs typeface="Calibri"/>
              </a:rPr>
              <a:t>beatboxi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helisid</a:t>
            </a:r>
            <a:r>
              <a:rPr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610981" y="3435032"/>
            <a:ext cx="2745119" cy="8130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2) LISA SEE KOOD</a:t>
            </a:r>
            <a:endParaRPr lang="en-GB" sz="1400" dirty="0">
              <a:latin typeface="Cambria"/>
              <a:cs typeface="Cambria"/>
            </a:endParaRPr>
          </a:p>
          <a:p>
            <a:pPr marR="1170305" algn="ctr">
              <a:lnSpc>
                <a:spcPct val="100000"/>
              </a:lnSpc>
              <a:spcBef>
                <a:spcPts val="1045"/>
              </a:spcBef>
              <a:tabLst>
                <a:tab pos="937260" algn="l"/>
              </a:tabLst>
            </a:pPr>
            <a:r>
              <a:rPr lang="en-US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endParaRPr lang="en-US"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50" dirty="0">
              <a:latin typeface="Times New Roman"/>
              <a:cs typeface="Times New Roman"/>
            </a:endParaRPr>
          </a:p>
          <a:p>
            <a:pPr marL="1227455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sz="900" b="1" spc="35" dirty="0">
                <a:solidFill>
                  <a:srgbClr val="636466"/>
                </a:solidFill>
                <a:latin typeface="Calibri"/>
                <a:cs typeface="Calibri"/>
              </a:rPr>
              <a:t>b</a:t>
            </a:r>
            <a:r>
              <a:rPr sz="900" b="1" spc="-5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(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või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mõni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muu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klahv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).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390162" y="4618040"/>
            <a:ext cx="965937" cy="1458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Lisa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juhuarvu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tükk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66644" y="4707254"/>
            <a:ext cx="714375" cy="151765"/>
          </a:xfrm>
          <a:custGeom>
            <a:avLst/>
            <a:gdLst/>
            <a:ahLst/>
            <a:cxnLst/>
            <a:rect l="l" t="t" r="r" b="b"/>
            <a:pathLst>
              <a:path w="714375" h="151764">
                <a:moveTo>
                  <a:pt x="714375" y="0"/>
                </a:moveTo>
                <a:lnTo>
                  <a:pt x="191008" y="0"/>
                </a:lnTo>
                <a:lnTo>
                  <a:pt x="0" y="151701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AB024B7A-E55F-47E7-BD07-3505ED92C5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43140" y="1340629"/>
            <a:ext cx="499730" cy="22654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5694A679-0D8B-47A9-BD0E-57543F93BD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24145" y="3652207"/>
            <a:ext cx="601409" cy="28898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33400" y="5940425"/>
            <a:ext cx="6521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-20" dirty="0" err="1">
                <a:solidFill>
                  <a:srgbClr val="FFFFFF"/>
                </a:solidFill>
                <a:latin typeface="Calibri"/>
                <a:cs typeface="Calibri"/>
              </a:rPr>
              <a:t>Muusika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63497" y="2703398"/>
            <a:ext cx="2532887" cy="1908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268387" y="1276350"/>
            <a:ext cx="203581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Lindista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enda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-25" dirty="0" err="1">
                <a:solidFill>
                  <a:srgbClr val="FFFFFF"/>
                </a:solidFill>
                <a:latin typeface="Calibri"/>
                <a:cs typeface="Calibri"/>
              </a:rPr>
              <a:t>heli</a:t>
            </a:r>
            <a:r>
              <a:rPr lang="en-GB" sz="1200" b="1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865505">
              <a:lnSpc>
                <a:spcPct val="100000"/>
              </a:lnSpc>
            </a:pPr>
            <a:r>
              <a:rPr lang="en-GB" sz="2800" spc="-40" dirty="0"/>
              <a:t>Heli </a:t>
            </a:r>
            <a:r>
              <a:rPr lang="en-GB" sz="2800" spc="-40" dirty="0" err="1"/>
              <a:t>lindistamine</a:t>
            </a:r>
            <a:endParaRPr sz="2800" dirty="0"/>
          </a:p>
        </p:txBody>
      </p:sp>
      <p:sp>
        <p:nvSpPr>
          <p:cNvPr id="15" name="object 15"/>
          <p:cNvSpPr/>
          <p:nvPr/>
        </p:nvSpPr>
        <p:spPr>
          <a:xfrm>
            <a:off x="850224" y="3587369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70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6"/>
                </a:lnTo>
                <a:lnTo>
                  <a:pt x="88392" y="136016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8"/>
                </a:lnTo>
                <a:lnTo>
                  <a:pt x="88392" y="21208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70">
                <a:moveTo>
                  <a:pt x="88392" y="21208"/>
                </a:moveTo>
                <a:lnTo>
                  <a:pt x="73939" y="21208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8660" y="3618344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1"/>
                </a:lnTo>
                <a:lnTo>
                  <a:pt x="13309" y="76200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3011" y="3587369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4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8"/>
                </a:lnTo>
                <a:lnTo>
                  <a:pt x="736" y="9270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49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49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1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32180"/>
          </a:xfrm>
          <a:custGeom>
            <a:avLst/>
            <a:gdLst/>
            <a:ahLst/>
            <a:cxnLst/>
            <a:rect l="l" t="t" r="r" b="b"/>
            <a:pathLst>
              <a:path w="4572000" h="932180">
                <a:moveTo>
                  <a:pt x="0" y="931672"/>
                </a:moveTo>
                <a:lnTo>
                  <a:pt x="4572000" y="931672"/>
                </a:lnTo>
                <a:lnTo>
                  <a:pt x="4572000" y="0"/>
                </a:lnTo>
                <a:lnTo>
                  <a:pt x="0" y="0"/>
                </a:lnTo>
                <a:lnTo>
                  <a:pt x="0" y="931672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232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-20182" y="931532"/>
            <a:ext cx="4572000" cy="2738755"/>
          </a:xfrm>
          <a:custGeom>
            <a:avLst/>
            <a:gdLst/>
            <a:ahLst/>
            <a:cxnLst/>
            <a:rect l="l" t="t" r="r" b="b"/>
            <a:pathLst>
              <a:path w="4572000" h="2738754">
                <a:moveTo>
                  <a:pt x="0" y="2738615"/>
                </a:moveTo>
                <a:lnTo>
                  <a:pt x="4572000" y="2738615"/>
                </a:lnTo>
                <a:lnTo>
                  <a:pt x="4572000" y="0"/>
                </a:lnTo>
                <a:lnTo>
                  <a:pt x="0" y="0"/>
                </a:lnTo>
                <a:lnTo>
                  <a:pt x="0" y="2738615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4D9B507-98C9-4DFC-AD1A-9C8397036D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225" y="2539760"/>
            <a:ext cx="836889" cy="426339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DDCD4222-662F-4E56-BFC7-B0D82F10AE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47499"/>
          <a:stretch/>
        </p:blipFill>
        <p:spPr>
          <a:xfrm>
            <a:off x="2345955" y="1964811"/>
            <a:ext cx="1177393" cy="25808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00F8EF51-F65A-4A89-B8F6-2B7DA07D7D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60" y="1515978"/>
            <a:ext cx="555718" cy="31574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91897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670287"/>
            <a:ext cx="4572000" cy="1765300"/>
          </a:xfrm>
          <a:custGeom>
            <a:avLst/>
            <a:gdLst/>
            <a:ahLst/>
            <a:cxnLst/>
            <a:rect l="l" t="t" r="r" b="b"/>
            <a:pathLst>
              <a:path w="4572000" h="1765300">
                <a:moveTo>
                  <a:pt x="0" y="1765312"/>
                </a:moveTo>
                <a:lnTo>
                  <a:pt x="4572000" y="1765312"/>
                </a:lnTo>
                <a:lnTo>
                  <a:pt x="4572000" y="0"/>
                </a:lnTo>
                <a:lnTo>
                  <a:pt x="0" y="0"/>
                </a:lnTo>
                <a:lnTo>
                  <a:pt x="0" y="1765312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6725B52A-704B-4E7B-88D7-89F9E1CC5F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6460" y="4403450"/>
            <a:ext cx="1593367" cy="613320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36576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07360" y="4657839"/>
            <a:ext cx="231775" cy="0"/>
          </a:xfrm>
          <a:custGeom>
            <a:avLst/>
            <a:gdLst/>
            <a:ahLst/>
            <a:cxnLst/>
            <a:rect l="l" t="t" r="r" b="b"/>
            <a:pathLst>
              <a:path w="231775">
                <a:moveTo>
                  <a:pt x="231546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435600"/>
            <a:ext cx="4572000" cy="965200"/>
          </a:xfrm>
          <a:custGeom>
            <a:avLst/>
            <a:gdLst/>
            <a:ahLst/>
            <a:cxnLst/>
            <a:rect l="l" t="t" r="r" b="b"/>
            <a:pathLst>
              <a:path w="4572000" h="965200">
                <a:moveTo>
                  <a:pt x="0" y="965200"/>
                </a:moveTo>
                <a:lnTo>
                  <a:pt x="4572000" y="965200"/>
                </a:lnTo>
                <a:lnTo>
                  <a:pt x="4572000" y="0"/>
                </a:lnTo>
                <a:lnTo>
                  <a:pt x="0" y="0"/>
                </a:lnTo>
                <a:lnTo>
                  <a:pt x="0" y="9652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54229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6440" y="2393950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41148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35" dirty="0"/>
              <a:t>Heli </a:t>
            </a:r>
            <a:r>
              <a:rPr lang="en-GB" spc="-35" dirty="0" err="1"/>
              <a:t>lindistamine</a:t>
            </a:r>
            <a:endParaRPr spc="-10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03869" y="1073150"/>
            <a:ext cx="299041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400" b="1" spc="-45" dirty="0">
                <a:solidFill>
                  <a:srgbClr val="00A1CB"/>
                </a:solidFill>
                <a:latin typeface="Cambria"/>
                <a:cs typeface="Cambria"/>
              </a:rPr>
              <a:t>1) TAUSTA JA SPRAIDI LISAMINE</a:t>
            </a:r>
            <a:endParaRPr lang="fi-FI" sz="1400" dirty="0">
              <a:latin typeface="Cambria"/>
              <a:cs typeface="Cambr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97240" y="5581650"/>
            <a:ext cx="117792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ctr">
              <a:lnSpc>
                <a:spcPct val="100000"/>
              </a:lnSpc>
            </a:pPr>
            <a:r>
              <a:rPr lang="en-GB" sz="1400" b="1" spc="-45" dirty="0">
                <a:solidFill>
                  <a:srgbClr val="6BA883"/>
                </a:solidFill>
                <a:latin typeface="Cambria"/>
                <a:cs typeface="Cambria"/>
              </a:rPr>
              <a:t>3) KATSETA!</a:t>
            </a:r>
            <a:endParaRPr lang="en-GB"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969"/>
              </a:spcBef>
            </a:pPr>
            <a:r>
              <a:rPr sz="900" b="1" spc="20" dirty="0">
                <a:solidFill>
                  <a:srgbClr val="636466"/>
                </a:solidFill>
                <a:latin typeface="Calibri"/>
                <a:cs typeface="Calibri"/>
              </a:rPr>
              <a:t>Press</a:t>
            </a:r>
            <a:r>
              <a:rPr sz="900" b="1" spc="-3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the</a:t>
            </a:r>
            <a:r>
              <a:rPr sz="900" b="1" spc="-3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50" dirty="0">
                <a:solidFill>
                  <a:srgbClr val="636466"/>
                </a:solidFill>
                <a:latin typeface="Calibri"/>
                <a:cs typeface="Calibri"/>
              </a:rPr>
              <a:t>C</a:t>
            </a:r>
            <a:r>
              <a:rPr sz="900" b="1" spc="-3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key</a:t>
            </a:r>
            <a:r>
              <a:rPr sz="900" b="1" spc="-3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636466"/>
                </a:solidFill>
                <a:latin typeface="Calibri"/>
                <a:cs typeface="Calibri"/>
              </a:rPr>
              <a:t>to</a:t>
            </a:r>
            <a:r>
              <a:rPr sz="900" b="1" spc="-3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15" dirty="0">
                <a:solidFill>
                  <a:srgbClr val="636466"/>
                </a:solidFill>
                <a:latin typeface="Calibri"/>
                <a:cs typeface="Calibri"/>
              </a:rPr>
              <a:t>start.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2288" y="2572334"/>
            <a:ext cx="45021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905302" y="2560269"/>
            <a:ext cx="872769" cy="4159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05290" y="2560269"/>
            <a:ext cx="873125" cy="415925"/>
          </a:xfrm>
          <a:custGeom>
            <a:avLst/>
            <a:gdLst/>
            <a:ahLst/>
            <a:cxnLst/>
            <a:rect l="l" t="t" r="r" b="b"/>
            <a:pathLst>
              <a:path w="873125" h="41592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339725"/>
                </a:lnTo>
                <a:lnTo>
                  <a:pt x="1190" y="383778"/>
                </a:lnTo>
                <a:lnTo>
                  <a:pt x="9525" y="406400"/>
                </a:lnTo>
                <a:lnTo>
                  <a:pt x="32146" y="414734"/>
                </a:lnTo>
                <a:lnTo>
                  <a:pt x="76200" y="415925"/>
                </a:lnTo>
                <a:lnTo>
                  <a:pt x="796569" y="415925"/>
                </a:lnTo>
                <a:lnTo>
                  <a:pt x="840622" y="414734"/>
                </a:lnTo>
                <a:lnTo>
                  <a:pt x="863244" y="406400"/>
                </a:lnTo>
                <a:lnTo>
                  <a:pt x="871578" y="383778"/>
                </a:lnTo>
                <a:lnTo>
                  <a:pt x="872769" y="339725"/>
                </a:lnTo>
                <a:lnTo>
                  <a:pt x="872769" y="76200"/>
                </a:lnTo>
                <a:lnTo>
                  <a:pt x="871578" y="32146"/>
                </a:lnTo>
                <a:lnTo>
                  <a:pt x="863244" y="9525"/>
                </a:lnTo>
                <a:lnTo>
                  <a:pt x="840622" y="1190"/>
                </a:lnTo>
                <a:lnTo>
                  <a:pt x="796569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883065" y="3061197"/>
            <a:ext cx="1457960" cy="453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lühikese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heli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lindistamiseks</a:t>
            </a:r>
            <a:r>
              <a:rPr sz="900" b="1" spc="15" dirty="0">
                <a:solidFill>
                  <a:srgbClr val="636466"/>
                </a:solidFill>
                <a:latin typeface="Calibri"/>
                <a:cs typeface="Calibri"/>
              </a:rPr>
              <a:t>, 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nagu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25" dirty="0">
                <a:solidFill>
                  <a:srgbClr val="636466"/>
                </a:solidFill>
                <a:latin typeface="Calibri"/>
                <a:cs typeface="Calibri"/>
              </a:rPr>
              <a:t>“</a:t>
            </a:r>
            <a:r>
              <a:rPr lang="en-GB" sz="900" b="1" spc="25" dirty="0" err="1">
                <a:solidFill>
                  <a:srgbClr val="636466"/>
                </a:solidFill>
                <a:latin typeface="Calibri"/>
                <a:cs typeface="Calibri"/>
              </a:rPr>
              <a:t>põmm</a:t>
            </a:r>
            <a:r>
              <a:rPr sz="900" b="1" spc="25" dirty="0">
                <a:solidFill>
                  <a:srgbClr val="636466"/>
                </a:solidFill>
                <a:latin typeface="Calibri"/>
                <a:cs typeface="Calibri"/>
              </a:rPr>
              <a:t>”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või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-13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636466"/>
                </a:solidFill>
                <a:latin typeface="Calibri"/>
                <a:cs typeface="Calibri"/>
              </a:rPr>
              <a:t>“</a:t>
            </a:r>
            <a:r>
              <a:rPr lang="en-GB" sz="900" b="1" dirty="0" err="1">
                <a:solidFill>
                  <a:srgbClr val="636466"/>
                </a:solidFill>
                <a:latin typeface="Calibri"/>
                <a:cs typeface="Calibri"/>
              </a:rPr>
              <a:t>plaks</a:t>
            </a:r>
            <a:r>
              <a:rPr sz="900" b="1" dirty="0">
                <a:solidFill>
                  <a:srgbClr val="636466"/>
                </a:solidFill>
                <a:latin typeface="Calibri"/>
                <a:cs typeface="Calibri"/>
              </a:rPr>
              <a:t>”</a:t>
            </a:r>
            <a:r>
              <a:rPr lang="en-GB" sz="900" b="1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584727" y="2841370"/>
            <a:ext cx="5080" cy="238760"/>
          </a:xfrm>
          <a:custGeom>
            <a:avLst/>
            <a:gdLst/>
            <a:ahLst/>
            <a:cxnLst/>
            <a:rect l="l" t="t" r="r" b="b"/>
            <a:pathLst>
              <a:path w="5079" h="238760">
                <a:moveTo>
                  <a:pt x="5079" y="0"/>
                </a:moveTo>
                <a:lnTo>
                  <a:pt x="0" y="23821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602994" y="3061197"/>
            <a:ext cx="1064895" cy="453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sellele</a:t>
            </a:r>
            <a:r>
              <a:rPr lang="en-GB" sz="900" b="1" spc="3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ikoonile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r>
              <a:rPr sz="900" b="1" spc="-4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5" dirty="0">
                <a:solidFill>
                  <a:srgbClr val="636466"/>
                </a:solidFill>
                <a:latin typeface="Calibri"/>
                <a:cs typeface="Calibri"/>
              </a:rPr>
              <a:t>(</a:t>
            </a:r>
            <a:r>
              <a:rPr lang="en-GB" sz="900" b="1" spc="5" dirty="0" err="1">
                <a:solidFill>
                  <a:srgbClr val="636466"/>
                </a:solidFill>
                <a:latin typeface="Calibri"/>
                <a:cs typeface="Calibri"/>
              </a:rPr>
              <a:t>Vaja</a:t>
            </a:r>
            <a:r>
              <a:rPr lang="en-GB" sz="900" b="1" spc="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5" dirty="0" err="1">
                <a:solidFill>
                  <a:srgbClr val="636466"/>
                </a:solidFill>
                <a:latin typeface="Calibri"/>
                <a:cs typeface="Calibri"/>
              </a:rPr>
              <a:t>läheb</a:t>
            </a:r>
            <a:r>
              <a:rPr lang="en-GB" sz="900" b="1" spc="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5" dirty="0" err="1">
                <a:solidFill>
                  <a:srgbClr val="636466"/>
                </a:solidFill>
                <a:latin typeface="Calibri"/>
                <a:cs typeface="Calibri"/>
              </a:rPr>
              <a:t>mikrofoni</a:t>
            </a:r>
            <a:r>
              <a:rPr sz="900" b="1" spc="15" dirty="0">
                <a:solidFill>
                  <a:srgbClr val="636466"/>
                </a:solidFill>
                <a:latin typeface="Calibri"/>
                <a:cs typeface="Calibri"/>
              </a:rPr>
              <a:t>.)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116454" y="2906014"/>
            <a:ext cx="635" cy="178435"/>
          </a:xfrm>
          <a:custGeom>
            <a:avLst/>
            <a:gdLst/>
            <a:ahLst/>
            <a:cxnLst/>
            <a:rect l="l" t="t" r="r" b="b"/>
            <a:pathLst>
              <a:path w="635" h="178435">
                <a:moveTo>
                  <a:pt x="0" y="178180"/>
                </a:moveTo>
                <a:lnTo>
                  <a:pt x="38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599249" y="3803637"/>
            <a:ext cx="2756851" cy="10797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111885" algn="ctr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2) LISA SEE KOOD</a:t>
            </a:r>
            <a:endParaRPr sz="1400" dirty="0">
              <a:latin typeface="Cambria"/>
              <a:cs typeface="Cambria"/>
            </a:endParaRPr>
          </a:p>
          <a:p>
            <a:pPr marR="1124585" algn="ctr">
              <a:lnSpc>
                <a:spcPct val="100000"/>
              </a:lnSpc>
              <a:spcBef>
                <a:spcPts val="1170"/>
              </a:spcBef>
              <a:tabLst>
                <a:tab pos="937260" algn="l"/>
              </a:tabLst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9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50" dirty="0">
              <a:latin typeface="Times New Roman"/>
              <a:cs typeface="Times New Roman"/>
            </a:endParaRPr>
          </a:p>
          <a:p>
            <a:pPr marL="1651000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</a:t>
            </a:r>
            <a:r>
              <a:rPr sz="900" b="1" spc="-10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sz="900" b="1" spc="45" dirty="0">
                <a:solidFill>
                  <a:srgbClr val="636466"/>
                </a:solidFill>
                <a:latin typeface="Calibri"/>
                <a:cs typeface="Calibri"/>
              </a:rPr>
              <a:t>c</a:t>
            </a:r>
            <a:endParaRPr sz="900" dirty="0">
              <a:latin typeface="Calibri"/>
              <a:cs typeface="Calibri"/>
            </a:endParaRPr>
          </a:p>
          <a:p>
            <a:pPr marL="1651000">
              <a:lnSpc>
                <a:spcPct val="100000"/>
              </a:lnSpc>
              <a:spcBef>
                <a:spcPts val="120"/>
              </a:spcBef>
            </a:pP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(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või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mõni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muu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klahv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).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285125" y="1520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36547" y="1590039"/>
            <a:ext cx="609600" cy="556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285125" y="1520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1179" y="1520825"/>
            <a:ext cx="563880" cy="306705"/>
          </a:xfrm>
          <a:custGeom>
            <a:avLst/>
            <a:gdLst/>
            <a:ahLst/>
            <a:cxnLst/>
            <a:rect l="l" t="t" r="r" b="b"/>
            <a:pathLst>
              <a:path w="563880" h="30670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230428"/>
                </a:lnTo>
                <a:lnTo>
                  <a:pt x="1190" y="274481"/>
                </a:lnTo>
                <a:lnTo>
                  <a:pt x="9525" y="297103"/>
                </a:lnTo>
                <a:lnTo>
                  <a:pt x="32146" y="305438"/>
                </a:lnTo>
                <a:lnTo>
                  <a:pt x="76200" y="306628"/>
                </a:lnTo>
                <a:lnTo>
                  <a:pt x="487680" y="306628"/>
                </a:lnTo>
                <a:lnTo>
                  <a:pt x="531733" y="305438"/>
                </a:lnTo>
                <a:lnTo>
                  <a:pt x="554355" y="297103"/>
                </a:lnTo>
                <a:lnTo>
                  <a:pt x="562689" y="274481"/>
                </a:lnTo>
                <a:lnTo>
                  <a:pt x="563880" y="230428"/>
                </a:lnTo>
                <a:lnTo>
                  <a:pt x="563880" y="76200"/>
                </a:lnTo>
                <a:lnTo>
                  <a:pt x="562689" y="32146"/>
                </a:lnTo>
                <a:lnTo>
                  <a:pt x="554355" y="9525"/>
                </a:lnTo>
                <a:lnTo>
                  <a:pt x="531733" y="1190"/>
                </a:lnTo>
                <a:lnTo>
                  <a:pt x="48768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0060" y="178962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69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176530" y="1541832"/>
            <a:ext cx="3062605" cy="607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53615" marR="5080">
              <a:lnSpc>
                <a:spcPct val="1111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ükskõik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milline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sprait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taust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346325" y="1958975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4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77426" y="1856955"/>
            <a:ext cx="45085" cy="150495"/>
          </a:xfrm>
          <a:custGeom>
            <a:avLst/>
            <a:gdLst/>
            <a:ahLst/>
            <a:cxnLst/>
            <a:rect l="l" t="t" r="r" b="b"/>
            <a:pathLst>
              <a:path w="45085" h="150494">
                <a:moveTo>
                  <a:pt x="0" y="0"/>
                </a:moveTo>
                <a:lnTo>
                  <a:pt x="44970" y="1502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621404" y="1520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738879" y="1598930"/>
            <a:ext cx="477520" cy="55626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621404" y="1520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43611DC2-1C2B-457C-8E17-CC5E0510B8F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8903" y="2532518"/>
            <a:ext cx="499730" cy="22654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509241D-2DF7-4683-A98F-B69F5BA026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37726" y="4054006"/>
            <a:ext cx="601409" cy="28898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6521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-20" dirty="0" err="1">
                <a:solidFill>
                  <a:srgbClr val="FFFFFF"/>
                </a:solidFill>
                <a:latin typeface="Calibri"/>
                <a:cs typeface="Calibri"/>
              </a:rPr>
              <a:t>Muusika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987823" y="1295400"/>
            <a:ext cx="259651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dirty="0">
                <a:solidFill>
                  <a:srgbClr val="FFFFFF"/>
                </a:solidFill>
                <a:latin typeface="Calibri"/>
                <a:cs typeface="Calibri"/>
              </a:rPr>
              <a:t>Lisa </a:t>
            </a:r>
            <a:r>
              <a:rPr lang="en-GB" sz="1200" b="1" dirty="0" err="1">
                <a:solidFill>
                  <a:srgbClr val="FFFFFF"/>
                </a:solidFill>
                <a:latin typeface="Calibri"/>
                <a:cs typeface="Calibri"/>
              </a:rPr>
              <a:t>korduv</a:t>
            </a:r>
            <a:r>
              <a:rPr lang="en-GB"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dirty="0" err="1">
                <a:solidFill>
                  <a:srgbClr val="FFFFFF"/>
                </a:solidFill>
                <a:latin typeface="Calibri"/>
                <a:cs typeface="Calibri"/>
              </a:rPr>
              <a:t>heli</a:t>
            </a:r>
            <a:r>
              <a:rPr lang="en-GB" sz="12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dirty="0" err="1">
                <a:solidFill>
                  <a:srgbClr val="FFFFFF"/>
                </a:solidFill>
                <a:latin typeface="Calibri"/>
                <a:cs typeface="Calibri"/>
              </a:rPr>
              <a:t>taustaks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63497" y="2703398"/>
            <a:ext cx="2532887" cy="1908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156970">
              <a:lnSpc>
                <a:spcPct val="100000"/>
              </a:lnSpc>
            </a:pPr>
            <a:r>
              <a:rPr lang="en-GB" sz="2800" spc="-60" dirty="0"/>
              <a:t>Loo </a:t>
            </a:r>
            <a:r>
              <a:rPr lang="en-GB" sz="2800" spc="-60" dirty="0" err="1"/>
              <a:t>mängimine</a:t>
            </a:r>
            <a:endParaRPr sz="2800" dirty="0"/>
          </a:p>
        </p:txBody>
      </p:sp>
      <p:sp>
        <p:nvSpPr>
          <p:cNvPr id="15" name="object 15"/>
          <p:cNvSpPr/>
          <p:nvPr/>
        </p:nvSpPr>
        <p:spPr>
          <a:xfrm>
            <a:off x="850224" y="3587369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70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6"/>
                </a:lnTo>
                <a:lnTo>
                  <a:pt x="88392" y="136016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8"/>
                </a:lnTo>
                <a:lnTo>
                  <a:pt x="88392" y="21208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70">
                <a:moveTo>
                  <a:pt x="88392" y="21208"/>
                </a:moveTo>
                <a:lnTo>
                  <a:pt x="73939" y="21208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8660" y="3618344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1"/>
                </a:lnTo>
                <a:lnTo>
                  <a:pt x="13309" y="76200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3011" y="3587369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4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8"/>
                </a:lnTo>
                <a:lnTo>
                  <a:pt x="736" y="9270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49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49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1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0" y="0"/>
            <a:ext cx="4572000" cy="6400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609600">
              <a:lnSpc>
                <a:spcPct val="100000"/>
              </a:lnSpc>
              <a:spcBef>
                <a:spcPts val="775"/>
              </a:spcBef>
            </a:pPr>
            <a:r>
              <a:rPr sz="1000" b="1" spc="-20" dirty="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sz="1000" b="1" spc="-1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Music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4572000" cy="6400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246120" y="0"/>
                </a:moveTo>
                <a:lnTo>
                  <a:pt x="335280" y="0"/>
                </a:ln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95300" y="495300"/>
            <a:ext cx="3581400" cy="5227320"/>
          </a:xfrm>
          <a:custGeom>
            <a:avLst/>
            <a:gdLst/>
            <a:ahLst/>
            <a:cxnLst/>
            <a:rect l="l" t="t" r="r" b="b"/>
            <a:pathLst>
              <a:path w="3581400" h="5227320">
                <a:moveTo>
                  <a:pt x="335280" y="0"/>
                </a:moveTo>
                <a:lnTo>
                  <a:pt x="141446" y="5238"/>
                </a:lnTo>
                <a:lnTo>
                  <a:pt x="41910" y="41910"/>
                </a:lnTo>
                <a:lnTo>
                  <a:pt x="5238" y="141446"/>
                </a:lnTo>
                <a:lnTo>
                  <a:pt x="0" y="335280"/>
                </a:lnTo>
                <a:lnTo>
                  <a:pt x="0" y="4892040"/>
                </a:lnTo>
                <a:lnTo>
                  <a:pt x="5238" y="5085873"/>
                </a:lnTo>
                <a:lnTo>
                  <a:pt x="41910" y="5185410"/>
                </a:lnTo>
                <a:lnTo>
                  <a:pt x="141446" y="5222081"/>
                </a:lnTo>
                <a:lnTo>
                  <a:pt x="335280" y="5227320"/>
                </a:lnTo>
                <a:lnTo>
                  <a:pt x="3246120" y="5227320"/>
                </a:lnTo>
                <a:lnTo>
                  <a:pt x="3439953" y="5222081"/>
                </a:lnTo>
                <a:lnTo>
                  <a:pt x="3539490" y="5185410"/>
                </a:lnTo>
                <a:lnTo>
                  <a:pt x="3576161" y="5085873"/>
                </a:lnTo>
                <a:lnTo>
                  <a:pt x="3581400" y="4892040"/>
                </a:lnTo>
                <a:lnTo>
                  <a:pt x="3581400" y="335280"/>
                </a:lnTo>
                <a:lnTo>
                  <a:pt x="3576161" y="141446"/>
                </a:lnTo>
                <a:lnTo>
                  <a:pt x="3539490" y="41910"/>
                </a:lnTo>
                <a:lnTo>
                  <a:pt x="3439953" y="5238"/>
                </a:lnTo>
                <a:lnTo>
                  <a:pt x="3246120" y="0"/>
                </a:lnTo>
                <a:lnTo>
                  <a:pt x="335280" y="0"/>
                </a:lnTo>
                <a:close/>
              </a:path>
            </a:pathLst>
          </a:custGeom>
          <a:ln w="76200">
            <a:solidFill>
              <a:srgbClr val="C0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353819" y="600075"/>
            <a:ext cx="1864995" cy="8309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600" marR="5080" indent="-470534">
              <a:lnSpc>
                <a:spcPct val="100000"/>
              </a:lnSpc>
            </a:pPr>
            <a:r>
              <a:rPr lang="en-GB" sz="2700" spc="-40" dirty="0" err="1">
                <a:solidFill>
                  <a:srgbClr val="C04E27"/>
                </a:solidFill>
              </a:rPr>
              <a:t>Muusika</a:t>
            </a:r>
            <a:r>
              <a:rPr lang="en-GB" sz="2700" spc="-40" dirty="0">
                <a:solidFill>
                  <a:srgbClr val="C04E27"/>
                </a:solidFill>
              </a:rPr>
              <a:t>. </a:t>
            </a:r>
            <a:r>
              <a:rPr lang="en-GB" sz="2700" spc="-40" dirty="0" err="1">
                <a:solidFill>
                  <a:srgbClr val="C04E27"/>
                </a:solidFill>
              </a:rPr>
              <a:t>Kaardid</a:t>
            </a:r>
            <a:endParaRPr sz="2700" dirty="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xfrm>
            <a:off x="1297037" y="1524000"/>
            <a:ext cx="2665221" cy="37898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60" dirty="0" err="1"/>
              <a:t>Proovi</a:t>
            </a:r>
            <a:r>
              <a:rPr lang="en-GB" spc="60" dirty="0"/>
              <a:t> </a:t>
            </a:r>
            <a:r>
              <a:rPr lang="en-GB" spc="60" dirty="0" err="1"/>
              <a:t>neid</a:t>
            </a:r>
            <a:r>
              <a:rPr lang="en-GB" spc="60" dirty="0"/>
              <a:t> </a:t>
            </a:r>
            <a:r>
              <a:rPr lang="en-GB" spc="60" dirty="0" err="1"/>
              <a:t>kaarte</a:t>
            </a:r>
            <a:r>
              <a:rPr lang="en-GB" spc="60" dirty="0"/>
              <a:t>:</a:t>
            </a:r>
            <a:endParaRPr spc="45" dirty="0"/>
          </a:p>
          <a:p>
            <a:pPr marL="323215">
              <a:lnSpc>
                <a:spcPct val="100000"/>
              </a:lnSpc>
              <a:spcBef>
                <a:spcPts val="835"/>
              </a:spcBef>
            </a:pPr>
            <a:r>
              <a:rPr lang="en-GB" sz="1700" spc="105" dirty="0" err="1">
                <a:solidFill>
                  <a:srgbClr val="C04E27"/>
                </a:solidFill>
              </a:rPr>
              <a:t>Trumm</a:t>
            </a:r>
            <a:endParaRPr sz="1700" dirty="0"/>
          </a:p>
          <a:p>
            <a:pPr marL="323215" marR="81915">
              <a:lnSpc>
                <a:spcPct val="156900"/>
              </a:lnSpc>
            </a:pPr>
            <a:r>
              <a:rPr lang="en-GB" sz="1700" spc="10" dirty="0" err="1">
                <a:solidFill>
                  <a:srgbClr val="C04E27"/>
                </a:solidFill>
              </a:rPr>
              <a:t>Rütm</a:t>
            </a:r>
            <a:endParaRPr lang="en-GB" sz="1700" spc="10" dirty="0">
              <a:solidFill>
                <a:srgbClr val="C04E27"/>
              </a:solidFill>
            </a:endParaRPr>
          </a:p>
          <a:p>
            <a:pPr marL="323215" marR="81915">
              <a:lnSpc>
                <a:spcPct val="156900"/>
              </a:lnSpc>
            </a:pPr>
            <a:r>
              <a:rPr lang="en-GB" sz="1700" spc="55" dirty="0" err="1">
                <a:solidFill>
                  <a:srgbClr val="C04E27"/>
                </a:solidFill>
              </a:rPr>
              <a:t>Trummi</a:t>
            </a:r>
            <a:r>
              <a:rPr lang="en-GB" sz="1700" spc="55" dirty="0">
                <a:solidFill>
                  <a:srgbClr val="C04E27"/>
                </a:solidFill>
              </a:rPr>
              <a:t> </a:t>
            </a:r>
            <a:r>
              <a:rPr lang="en-GB" sz="1700" spc="55" dirty="0" err="1">
                <a:solidFill>
                  <a:srgbClr val="C04E27"/>
                </a:solidFill>
              </a:rPr>
              <a:t>animeerimine</a:t>
            </a:r>
            <a:r>
              <a:rPr lang="en-GB" sz="1700" spc="70" dirty="0">
                <a:solidFill>
                  <a:srgbClr val="C04E27"/>
                </a:solidFill>
              </a:rPr>
              <a:t> </a:t>
            </a:r>
          </a:p>
          <a:p>
            <a:pPr marL="323215" marR="81915">
              <a:lnSpc>
                <a:spcPct val="156900"/>
              </a:lnSpc>
            </a:pPr>
            <a:r>
              <a:rPr lang="en-GB" sz="1700" spc="70" dirty="0" err="1">
                <a:solidFill>
                  <a:srgbClr val="C04E27"/>
                </a:solidFill>
              </a:rPr>
              <a:t>Meloodia</a:t>
            </a:r>
            <a:endParaRPr lang="en-GB" sz="1700" spc="70" dirty="0">
              <a:solidFill>
                <a:srgbClr val="C04E27"/>
              </a:solidFill>
            </a:endParaRPr>
          </a:p>
          <a:p>
            <a:pPr marL="323215" marR="81915">
              <a:lnSpc>
                <a:spcPct val="156900"/>
              </a:lnSpc>
            </a:pPr>
            <a:r>
              <a:rPr lang="en-GB" sz="1700" spc="10" dirty="0" err="1">
                <a:solidFill>
                  <a:srgbClr val="C04E27"/>
                </a:solidFill>
              </a:rPr>
              <a:t>Akord</a:t>
            </a:r>
            <a:endParaRPr lang="en-GB" sz="1700" spc="10" dirty="0">
              <a:solidFill>
                <a:srgbClr val="C04E27"/>
              </a:solidFill>
            </a:endParaRPr>
          </a:p>
          <a:p>
            <a:pPr marL="323215" marR="81915">
              <a:lnSpc>
                <a:spcPct val="156900"/>
              </a:lnSpc>
            </a:pPr>
            <a:r>
              <a:rPr lang="en-GB" sz="1700" spc="70" dirty="0" err="1">
                <a:solidFill>
                  <a:srgbClr val="C04E27"/>
                </a:solidFill>
              </a:rPr>
              <a:t>Üllatuslugu</a:t>
            </a:r>
            <a:endParaRPr lang="en-GB" sz="1700" spc="70" dirty="0">
              <a:solidFill>
                <a:srgbClr val="C04E27"/>
              </a:solidFill>
            </a:endParaRPr>
          </a:p>
          <a:p>
            <a:pPr marL="323215" marR="81915">
              <a:lnSpc>
                <a:spcPct val="156900"/>
              </a:lnSpc>
            </a:pPr>
            <a:r>
              <a:rPr lang="en-GB" sz="1700" i="1" spc="65" dirty="0">
                <a:solidFill>
                  <a:srgbClr val="C04E27"/>
                </a:solidFill>
              </a:rPr>
              <a:t>Beatbox</a:t>
            </a:r>
            <a:endParaRPr lang="en-GB" sz="1700" spc="80" dirty="0">
              <a:solidFill>
                <a:srgbClr val="C04E27"/>
              </a:solidFill>
            </a:endParaRPr>
          </a:p>
          <a:p>
            <a:pPr marL="323215" marR="81915">
              <a:lnSpc>
                <a:spcPct val="156900"/>
              </a:lnSpc>
            </a:pPr>
            <a:r>
              <a:rPr lang="en-GB" sz="1700" spc="60" dirty="0">
                <a:solidFill>
                  <a:srgbClr val="C04E27"/>
                </a:solidFill>
              </a:rPr>
              <a:t>Heli </a:t>
            </a:r>
            <a:r>
              <a:rPr lang="en-GB" sz="1700" spc="60" dirty="0" err="1">
                <a:solidFill>
                  <a:srgbClr val="C04E27"/>
                </a:solidFill>
              </a:rPr>
              <a:t>lindistamine</a:t>
            </a:r>
            <a:endParaRPr lang="en-GB" sz="1700" spc="60" dirty="0">
              <a:solidFill>
                <a:srgbClr val="C04E27"/>
              </a:solidFill>
            </a:endParaRPr>
          </a:p>
          <a:p>
            <a:pPr marL="323215" marR="81915">
              <a:lnSpc>
                <a:spcPct val="156900"/>
              </a:lnSpc>
            </a:pPr>
            <a:r>
              <a:rPr lang="en-GB" sz="1700" spc="105" dirty="0">
                <a:solidFill>
                  <a:srgbClr val="C04E27"/>
                </a:solidFill>
              </a:rPr>
              <a:t>Loo </a:t>
            </a:r>
            <a:r>
              <a:rPr lang="en-GB" sz="1700" spc="105" dirty="0" err="1">
                <a:solidFill>
                  <a:srgbClr val="C04E27"/>
                </a:solidFill>
              </a:rPr>
              <a:t>mängimine</a:t>
            </a:r>
            <a:endParaRPr lang="en-GB" sz="1700" dirty="0"/>
          </a:p>
        </p:txBody>
      </p:sp>
      <p:sp>
        <p:nvSpPr>
          <p:cNvPr id="15" name="object 15"/>
          <p:cNvSpPr/>
          <p:nvPr/>
        </p:nvSpPr>
        <p:spPr>
          <a:xfrm>
            <a:off x="1346200" y="4312551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09"/>
                </a:lnTo>
                <a:lnTo>
                  <a:pt x="26503" y="26498"/>
                </a:lnTo>
                <a:lnTo>
                  <a:pt x="7111" y="55260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4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0"/>
                </a:lnTo>
                <a:lnTo>
                  <a:pt x="154471" y="26498"/>
                </a:lnTo>
                <a:lnTo>
                  <a:pt x="125709" y="7109"/>
                </a:lnTo>
                <a:lnTo>
                  <a:pt x="90487" y="0"/>
                </a:lnTo>
                <a:close/>
              </a:path>
            </a:pathLst>
          </a:custGeom>
          <a:solidFill>
            <a:srgbClr val="C0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46200" y="4718050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09"/>
                </a:lnTo>
                <a:lnTo>
                  <a:pt x="26503" y="26498"/>
                </a:lnTo>
                <a:lnTo>
                  <a:pt x="7111" y="55260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0"/>
                </a:lnTo>
                <a:lnTo>
                  <a:pt x="154471" y="26498"/>
                </a:lnTo>
                <a:lnTo>
                  <a:pt x="125709" y="7109"/>
                </a:lnTo>
                <a:lnTo>
                  <a:pt x="90487" y="0"/>
                </a:lnTo>
                <a:close/>
              </a:path>
            </a:pathLst>
          </a:custGeom>
          <a:solidFill>
            <a:srgbClr val="C0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46200" y="1879600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09"/>
                </a:lnTo>
                <a:lnTo>
                  <a:pt x="26503" y="26498"/>
                </a:lnTo>
                <a:lnTo>
                  <a:pt x="7111" y="55260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0"/>
                </a:lnTo>
                <a:lnTo>
                  <a:pt x="154471" y="26498"/>
                </a:lnTo>
                <a:lnTo>
                  <a:pt x="125709" y="7109"/>
                </a:lnTo>
                <a:lnTo>
                  <a:pt x="90487" y="0"/>
                </a:lnTo>
                <a:close/>
              </a:path>
            </a:pathLst>
          </a:custGeom>
          <a:solidFill>
            <a:srgbClr val="C0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6200" y="2285098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09"/>
                </a:lnTo>
                <a:lnTo>
                  <a:pt x="26503" y="26498"/>
                </a:lnTo>
                <a:lnTo>
                  <a:pt x="7111" y="55260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0"/>
                </a:lnTo>
                <a:lnTo>
                  <a:pt x="154471" y="26498"/>
                </a:lnTo>
                <a:lnTo>
                  <a:pt x="125709" y="7109"/>
                </a:lnTo>
                <a:lnTo>
                  <a:pt x="90487" y="0"/>
                </a:lnTo>
                <a:close/>
              </a:path>
            </a:pathLst>
          </a:custGeom>
          <a:solidFill>
            <a:srgbClr val="C0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46200" y="2690583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09"/>
                </a:lnTo>
                <a:lnTo>
                  <a:pt x="26503" y="26498"/>
                </a:lnTo>
                <a:lnTo>
                  <a:pt x="7111" y="55260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0"/>
                </a:lnTo>
                <a:lnTo>
                  <a:pt x="154471" y="26498"/>
                </a:lnTo>
                <a:lnTo>
                  <a:pt x="125709" y="7109"/>
                </a:lnTo>
                <a:lnTo>
                  <a:pt x="90487" y="0"/>
                </a:lnTo>
                <a:close/>
              </a:path>
            </a:pathLst>
          </a:custGeom>
          <a:solidFill>
            <a:srgbClr val="C0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346200" y="3096082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09"/>
                </a:lnTo>
                <a:lnTo>
                  <a:pt x="26503" y="26498"/>
                </a:lnTo>
                <a:lnTo>
                  <a:pt x="7111" y="55260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0"/>
                </a:lnTo>
                <a:lnTo>
                  <a:pt x="154471" y="26498"/>
                </a:lnTo>
                <a:lnTo>
                  <a:pt x="125709" y="7109"/>
                </a:lnTo>
                <a:lnTo>
                  <a:pt x="90487" y="0"/>
                </a:lnTo>
                <a:close/>
              </a:path>
            </a:pathLst>
          </a:custGeom>
          <a:solidFill>
            <a:srgbClr val="C0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46200" y="3501567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09"/>
                </a:lnTo>
                <a:lnTo>
                  <a:pt x="26503" y="26498"/>
                </a:lnTo>
                <a:lnTo>
                  <a:pt x="7111" y="55260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0"/>
                </a:lnTo>
                <a:lnTo>
                  <a:pt x="154471" y="26498"/>
                </a:lnTo>
                <a:lnTo>
                  <a:pt x="125709" y="7109"/>
                </a:lnTo>
                <a:lnTo>
                  <a:pt x="90487" y="0"/>
                </a:lnTo>
                <a:close/>
              </a:path>
            </a:pathLst>
          </a:custGeom>
          <a:solidFill>
            <a:srgbClr val="C0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346200" y="3907066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09"/>
                </a:lnTo>
                <a:lnTo>
                  <a:pt x="26503" y="26498"/>
                </a:lnTo>
                <a:lnTo>
                  <a:pt x="7111" y="55260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4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0"/>
                </a:lnTo>
                <a:lnTo>
                  <a:pt x="154471" y="26498"/>
                </a:lnTo>
                <a:lnTo>
                  <a:pt x="125709" y="7109"/>
                </a:lnTo>
                <a:lnTo>
                  <a:pt x="90487" y="0"/>
                </a:lnTo>
                <a:close/>
              </a:path>
            </a:pathLst>
          </a:custGeom>
          <a:solidFill>
            <a:srgbClr val="C0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46200" y="5123544"/>
            <a:ext cx="180975" cy="180975"/>
          </a:xfrm>
          <a:custGeom>
            <a:avLst/>
            <a:gdLst/>
            <a:ahLst/>
            <a:cxnLst/>
            <a:rect l="l" t="t" r="r" b="b"/>
            <a:pathLst>
              <a:path w="180975" h="180975">
                <a:moveTo>
                  <a:pt x="90487" y="0"/>
                </a:moveTo>
                <a:lnTo>
                  <a:pt x="55265" y="7109"/>
                </a:lnTo>
                <a:lnTo>
                  <a:pt x="26503" y="26498"/>
                </a:lnTo>
                <a:lnTo>
                  <a:pt x="7111" y="55260"/>
                </a:lnTo>
                <a:lnTo>
                  <a:pt x="0" y="90487"/>
                </a:lnTo>
                <a:lnTo>
                  <a:pt x="7111" y="125709"/>
                </a:lnTo>
                <a:lnTo>
                  <a:pt x="26503" y="154471"/>
                </a:lnTo>
                <a:lnTo>
                  <a:pt x="55265" y="173863"/>
                </a:lnTo>
                <a:lnTo>
                  <a:pt x="90487" y="180975"/>
                </a:lnTo>
                <a:lnTo>
                  <a:pt x="125709" y="173863"/>
                </a:lnTo>
                <a:lnTo>
                  <a:pt x="154471" y="154471"/>
                </a:lnTo>
                <a:lnTo>
                  <a:pt x="173863" y="125709"/>
                </a:lnTo>
                <a:lnTo>
                  <a:pt x="180975" y="90487"/>
                </a:lnTo>
                <a:lnTo>
                  <a:pt x="173863" y="55260"/>
                </a:lnTo>
                <a:lnTo>
                  <a:pt x="154471" y="26498"/>
                </a:lnTo>
                <a:lnTo>
                  <a:pt x="125709" y="7109"/>
                </a:lnTo>
                <a:lnTo>
                  <a:pt x="90487" y="0"/>
                </a:lnTo>
                <a:close/>
              </a:path>
            </a:pathLst>
          </a:custGeom>
          <a:solidFill>
            <a:srgbClr val="C0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596900" y="5940425"/>
            <a:ext cx="1254760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15" dirty="0">
                <a:solidFill>
                  <a:srgbClr val="FFFFFF"/>
                </a:solidFill>
                <a:latin typeface="Calibri"/>
                <a:cs typeface="Calibri"/>
              </a:rPr>
              <a:t>scratch.mit.edu</a:t>
            </a:r>
            <a:endParaRPr sz="10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33450"/>
          </a:xfrm>
          <a:custGeom>
            <a:avLst/>
            <a:gdLst/>
            <a:ahLst/>
            <a:cxnLst/>
            <a:rect l="l" t="t" r="r" b="b"/>
            <a:pathLst>
              <a:path w="4572000" h="933450">
                <a:moveTo>
                  <a:pt x="0" y="933450"/>
                </a:moveTo>
                <a:lnTo>
                  <a:pt x="4572000" y="933450"/>
                </a:lnTo>
                <a:lnTo>
                  <a:pt x="4572000" y="0"/>
                </a:lnTo>
                <a:lnTo>
                  <a:pt x="0" y="0"/>
                </a:lnTo>
                <a:lnTo>
                  <a:pt x="0" y="933450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232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33450"/>
            <a:ext cx="4572000" cy="2343150"/>
          </a:xfrm>
          <a:custGeom>
            <a:avLst/>
            <a:gdLst/>
            <a:ahLst/>
            <a:cxnLst/>
            <a:rect l="l" t="t" r="r" b="b"/>
            <a:pathLst>
              <a:path w="4572000" h="2343150">
                <a:moveTo>
                  <a:pt x="0" y="2343150"/>
                </a:moveTo>
                <a:lnTo>
                  <a:pt x="4572000" y="2343150"/>
                </a:lnTo>
                <a:lnTo>
                  <a:pt x="4572000" y="0"/>
                </a:lnTo>
                <a:lnTo>
                  <a:pt x="0" y="0"/>
                </a:lnTo>
                <a:lnTo>
                  <a:pt x="0" y="234315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A72EB0B1-0AA8-4934-8334-C5BC001ED5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99"/>
          <a:stretch/>
        </p:blipFill>
        <p:spPr>
          <a:xfrm>
            <a:off x="630560" y="1934870"/>
            <a:ext cx="1177393" cy="2580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C0280142-122F-46AE-8CAC-57B9B357C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2125" y="1834914"/>
            <a:ext cx="836889" cy="426339"/>
          </a:xfrm>
          <a:prstGeom prst="rect">
            <a:avLst/>
          </a:prstGeom>
          <a:ln>
            <a:solidFill>
              <a:schemeClr val="tx2"/>
            </a:solidFill>
          </a:ln>
        </p:spPr>
      </p:pic>
      <p:sp>
        <p:nvSpPr>
          <p:cNvPr id="5" name="object 5"/>
          <p:cNvSpPr/>
          <p:nvPr/>
        </p:nvSpPr>
        <p:spPr>
          <a:xfrm>
            <a:off x="0" y="9207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09376" y="1469443"/>
            <a:ext cx="810260" cy="299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Lisa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sprait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nagu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näiteks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kõlar</a:t>
            </a:r>
            <a:r>
              <a:rPr sz="900" b="1" spc="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0560" y="1917445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5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18488" y="1780768"/>
            <a:ext cx="1270" cy="180340"/>
          </a:xfrm>
          <a:custGeom>
            <a:avLst/>
            <a:gdLst/>
            <a:ahLst/>
            <a:cxnLst/>
            <a:rect l="l" t="t" r="r" b="b"/>
            <a:pathLst>
              <a:path w="1269" h="180339">
                <a:moveTo>
                  <a:pt x="673" y="0"/>
                </a:moveTo>
                <a:lnTo>
                  <a:pt x="0" y="18034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2589" y="2307247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6104" y="2390432"/>
            <a:ext cx="345440" cy="571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62589" y="2307247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79650" y="1424343"/>
            <a:ext cx="0" cy="1592580"/>
          </a:xfrm>
          <a:custGeom>
            <a:avLst/>
            <a:gdLst/>
            <a:ahLst/>
            <a:cxnLst/>
            <a:rect l="l" t="t" r="r" b="b"/>
            <a:pathLst>
              <a:path h="1592580">
                <a:moveTo>
                  <a:pt x="0" y="0"/>
                </a:moveTo>
                <a:lnTo>
                  <a:pt x="0" y="159258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3276600"/>
            <a:ext cx="4572000" cy="1993900"/>
          </a:xfrm>
          <a:custGeom>
            <a:avLst/>
            <a:gdLst/>
            <a:ahLst/>
            <a:cxnLst/>
            <a:rect l="l" t="t" r="r" b="b"/>
            <a:pathLst>
              <a:path w="4572000" h="1993900">
                <a:moveTo>
                  <a:pt x="0" y="1993900"/>
                </a:moveTo>
                <a:lnTo>
                  <a:pt x="4572000" y="1993900"/>
                </a:lnTo>
                <a:lnTo>
                  <a:pt x="4572000" y="0"/>
                </a:lnTo>
                <a:lnTo>
                  <a:pt x="0" y="0"/>
                </a:lnTo>
                <a:lnTo>
                  <a:pt x="0" y="19939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32639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5270500"/>
            <a:ext cx="4572000" cy="1130300"/>
          </a:xfrm>
          <a:custGeom>
            <a:avLst/>
            <a:gdLst/>
            <a:ahLst/>
            <a:cxnLst/>
            <a:rect l="l" t="t" r="r" b="b"/>
            <a:pathLst>
              <a:path w="4572000" h="1130300">
                <a:moveTo>
                  <a:pt x="0" y="1130300"/>
                </a:moveTo>
                <a:lnTo>
                  <a:pt x="4572000" y="1130300"/>
                </a:lnTo>
                <a:lnTo>
                  <a:pt x="4572000" y="0"/>
                </a:lnTo>
                <a:lnTo>
                  <a:pt x="0" y="0"/>
                </a:lnTo>
                <a:lnTo>
                  <a:pt x="0" y="11303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52578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081407" y="5807075"/>
            <a:ext cx="502969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(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mitte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509134" y="5793174"/>
            <a:ext cx="6286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)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04800" y="5807075"/>
            <a:ext cx="2874390" cy="36676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-20" dirty="0">
                <a:solidFill>
                  <a:srgbClr val="636466"/>
                </a:solidFill>
                <a:latin typeface="Calibri"/>
                <a:cs typeface="Calibri"/>
              </a:rPr>
              <a:t>Pane </a:t>
            </a:r>
            <a:r>
              <a:rPr lang="en-GB" sz="900" b="1" spc="-20" dirty="0" err="1">
                <a:solidFill>
                  <a:srgbClr val="636466"/>
                </a:solidFill>
                <a:latin typeface="Calibri"/>
                <a:cs typeface="Calibri"/>
              </a:rPr>
              <a:t>tähele</a:t>
            </a:r>
            <a:r>
              <a:rPr lang="en-GB" sz="900" b="1" spc="-20" dirty="0">
                <a:solidFill>
                  <a:srgbClr val="636466"/>
                </a:solidFill>
                <a:latin typeface="Calibri"/>
                <a:cs typeface="Calibri"/>
              </a:rPr>
              <a:t>, et </a:t>
            </a:r>
            <a:r>
              <a:rPr lang="en-GB" sz="900" b="1" spc="-20" dirty="0" err="1">
                <a:solidFill>
                  <a:srgbClr val="636466"/>
                </a:solidFill>
                <a:latin typeface="Calibri"/>
                <a:cs typeface="Calibri"/>
              </a:rPr>
              <a:t>kasutaksid</a:t>
            </a:r>
            <a:endParaRPr sz="9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või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muidu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hakkab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muusika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endaga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samal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ajal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mängima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55" dirty="0"/>
              <a:t>Loo </a:t>
            </a:r>
            <a:r>
              <a:rPr lang="en-GB" spc="-55" dirty="0" err="1"/>
              <a:t>mängimine</a:t>
            </a:r>
            <a:endParaRPr spc="10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803869" y="1073150"/>
            <a:ext cx="185534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400" b="1" spc="-45" dirty="0">
                <a:solidFill>
                  <a:srgbClr val="00A1CB"/>
                </a:solidFill>
                <a:latin typeface="Cambria"/>
                <a:cs typeface="Cambria"/>
              </a:rPr>
              <a:t>1) SPRAIDI LISAMINE</a:t>
            </a:r>
            <a:endParaRPr lang="fi-FI" sz="1400" dirty="0">
              <a:latin typeface="Cambria"/>
              <a:cs typeface="Cambri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134094" y="5416550"/>
            <a:ext cx="50144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15" dirty="0">
                <a:solidFill>
                  <a:srgbClr val="00A1CB"/>
                </a:solidFill>
                <a:latin typeface="Cambria"/>
                <a:cs typeface="Cambria"/>
              </a:rPr>
              <a:t>NIPP</a:t>
            </a:r>
            <a:endParaRPr sz="1400" dirty="0">
              <a:latin typeface="Cambria"/>
              <a:cs typeface="Cambr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90939" y="2373820"/>
            <a:ext cx="1186180" cy="276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heli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kategooriast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Muusika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04895" y="2166607"/>
            <a:ext cx="74295" cy="198120"/>
          </a:xfrm>
          <a:custGeom>
            <a:avLst/>
            <a:gdLst/>
            <a:ahLst/>
            <a:cxnLst/>
            <a:rect l="l" t="t" r="r" b="b"/>
            <a:pathLst>
              <a:path w="74294" h="198119">
                <a:moveTo>
                  <a:pt x="0" y="0"/>
                </a:moveTo>
                <a:lnTo>
                  <a:pt x="74041" y="19757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690939" y="1537474"/>
            <a:ext cx="450215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02740" y="3385286"/>
            <a:ext cx="1366520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2) LISA SEE KOOD</a:t>
            </a:r>
            <a:endParaRPr sz="1400" dirty="0">
              <a:latin typeface="Cambria"/>
              <a:cs typeface="Cambria"/>
            </a:endParaRPr>
          </a:p>
          <a:p>
            <a:pPr marR="4445" algn="ctr">
              <a:lnSpc>
                <a:spcPct val="100000"/>
              </a:lnSpc>
              <a:spcBef>
                <a:spcPts val="969"/>
              </a:spcBef>
              <a:tabLst>
                <a:tab pos="937260" algn="l"/>
              </a:tabLst>
            </a:pPr>
            <a:r>
              <a:rPr lang="en-GB" sz="900" b="1" spc="3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0AC4677-4913-4A1E-8FA2-637165AF8A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7586" y="1472036"/>
            <a:ext cx="499730" cy="22654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087C4DF-F67C-42F0-BC98-25F1A278C0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87948" y="3644473"/>
            <a:ext cx="601409" cy="2889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145989A4-5E1F-4341-A41F-DBB6C32B051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4419" y="4014213"/>
            <a:ext cx="2226677" cy="97801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B87B55D-7EBD-44E1-A9B2-AA4EB3B1994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6136" y="5803482"/>
            <a:ext cx="1489604" cy="21216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99359F69-5650-407B-9CB9-1DE4A593E31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38406" y="5775014"/>
            <a:ext cx="1063470" cy="21544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6521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-20" dirty="0" err="1">
                <a:solidFill>
                  <a:srgbClr val="FFFFFF"/>
                </a:solidFill>
                <a:latin typeface="Calibri"/>
                <a:cs typeface="Calibri"/>
              </a:rPr>
              <a:t>Muusika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62936" y="3891673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81890" y="86258"/>
                </a:moveTo>
                <a:lnTo>
                  <a:pt x="44818" y="86258"/>
                </a:lnTo>
                <a:lnTo>
                  <a:pt x="55549" y="101599"/>
                </a:lnTo>
                <a:lnTo>
                  <a:pt x="64452" y="103162"/>
                </a:lnTo>
                <a:lnTo>
                  <a:pt x="80949" y="91617"/>
                </a:lnTo>
                <a:lnTo>
                  <a:pt x="81890" y="86258"/>
                </a:lnTo>
                <a:close/>
              </a:path>
              <a:path w="89535" h="103504">
                <a:moveTo>
                  <a:pt x="17653" y="0"/>
                </a:moveTo>
                <a:lnTo>
                  <a:pt x="11671" y="177"/>
                </a:lnTo>
                <a:lnTo>
                  <a:pt x="2222" y="6794"/>
                </a:lnTo>
                <a:lnTo>
                  <a:pt x="0" y="12357"/>
                </a:lnTo>
                <a:lnTo>
                  <a:pt x="16281" y="91706"/>
                </a:lnTo>
                <a:lnTo>
                  <a:pt x="20396" y="95923"/>
                </a:lnTo>
                <a:lnTo>
                  <a:pt x="31369" y="98463"/>
                </a:lnTo>
                <a:lnTo>
                  <a:pt x="36918" y="96481"/>
                </a:lnTo>
                <a:lnTo>
                  <a:pt x="44818" y="86258"/>
                </a:lnTo>
                <a:lnTo>
                  <a:pt x="81890" y="86258"/>
                </a:lnTo>
                <a:lnTo>
                  <a:pt x="82511" y="82715"/>
                </a:lnTo>
                <a:lnTo>
                  <a:pt x="71780" y="67386"/>
                </a:lnTo>
                <a:lnTo>
                  <a:pt x="78727" y="65163"/>
                </a:lnTo>
                <a:lnTo>
                  <a:pt x="84086" y="63461"/>
                </a:lnTo>
                <a:lnTo>
                  <a:pt x="87833" y="58927"/>
                </a:lnTo>
                <a:lnTo>
                  <a:pt x="89217" y="47739"/>
                </a:lnTo>
                <a:lnTo>
                  <a:pt x="86652" y="42430"/>
                </a:lnTo>
                <a:lnTo>
                  <a:pt x="17653" y="0"/>
                </a:lnTo>
                <a:close/>
              </a:path>
            </a:pathLst>
          </a:custGeom>
          <a:solidFill>
            <a:srgbClr val="6364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62936" y="3891673"/>
            <a:ext cx="89535" cy="103505"/>
          </a:xfrm>
          <a:custGeom>
            <a:avLst/>
            <a:gdLst/>
            <a:ahLst/>
            <a:cxnLst/>
            <a:rect l="l" t="t" r="r" b="b"/>
            <a:pathLst>
              <a:path w="89535" h="103504">
                <a:moveTo>
                  <a:pt x="78727" y="65163"/>
                </a:moveTo>
                <a:lnTo>
                  <a:pt x="71780" y="67386"/>
                </a:lnTo>
                <a:lnTo>
                  <a:pt x="78016" y="76288"/>
                </a:lnTo>
                <a:lnTo>
                  <a:pt x="82511" y="82715"/>
                </a:lnTo>
                <a:lnTo>
                  <a:pt x="80949" y="91617"/>
                </a:lnTo>
                <a:lnTo>
                  <a:pt x="74510" y="96113"/>
                </a:lnTo>
                <a:lnTo>
                  <a:pt x="70878" y="98653"/>
                </a:lnTo>
                <a:lnTo>
                  <a:pt x="64452" y="103162"/>
                </a:lnTo>
                <a:lnTo>
                  <a:pt x="55549" y="101599"/>
                </a:lnTo>
                <a:lnTo>
                  <a:pt x="51054" y="95161"/>
                </a:lnTo>
                <a:lnTo>
                  <a:pt x="44818" y="86258"/>
                </a:lnTo>
                <a:lnTo>
                  <a:pt x="43332" y="88188"/>
                </a:lnTo>
                <a:lnTo>
                  <a:pt x="41846" y="90106"/>
                </a:lnTo>
                <a:lnTo>
                  <a:pt x="40360" y="92024"/>
                </a:lnTo>
                <a:lnTo>
                  <a:pt x="36918" y="96481"/>
                </a:lnTo>
                <a:lnTo>
                  <a:pt x="31369" y="98463"/>
                </a:lnTo>
                <a:lnTo>
                  <a:pt x="25895" y="97193"/>
                </a:lnTo>
                <a:lnTo>
                  <a:pt x="20396" y="95923"/>
                </a:lnTo>
                <a:lnTo>
                  <a:pt x="16281" y="91706"/>
                </a:lnTo>
                <a:lnTo>
                  <a:pt x="15151" y="86194"/>
                </a:lnTo>
                <a:lnTo>
                  <a:pt x="1155" y="18008"/>
                </a:lnTo>
                <a:lnTo>
                  <a:pt x="17653" y="0"/>
                </a:lnTo>
                <a:lnTo>
                  <a:pt x="22567" y="3009"/>
                </a:lnTo>
                <a:lnTo>
                  <a:pt x="81851" y="39471"/>
                </a:lnTo>
                <a:lnTo>
                  <a:pt x="86652" y="42430"/>
                </a:lnTo>
                <a:lnTo>
                  <a:pt x="89217" y="47739"/>
                </a:lnTo>
                <a:lnTo>
                  <a:pt x="88519" y="53339"/>
                </a:lnTo>
                <a:lnTo>
                  <a:pt x="87833" y="58927"/>
                </a:lnTo>
                <a:lnTo>
                  <a:pt x="84086" y="63461"/>
                </a:lnTo>
                <a:lnTo>
                  <a:pt x="78714" y="65163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63497" y="2703398"/>
            <a:ext cx="2532887" cy="1908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50224" y="3587369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70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6"/>
                </a:lnTo>
                <a:lnTo>
                  <a:pt x="88392" y="136016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8"/>
                </a:lnTo>
                <a:lnTo>
                  <a:pt x="88392" y="21208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70">
                <a:moveTo>
                  <a:pt x="88392" y="21208"/>
                </a:moveTo>
                <a:lnTo>
                  <a:pt x="73939" y="21208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8660" y="3618344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1"/>
                </a:lnTo>
                <a:lnTo>
                  <a:pt x="13309" y="76200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3011" y="3587369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4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8"/>
                </a:lnTo>
                <a:lnTo>
                  <a:pt x="736" y="9270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49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49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1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41825" y="1276350"/>
            <a:ext cx="2288540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spc="30" dirty="0" err="1">
                <a:solidFill>
                  <a:srgbClr val="FFFFFF"/>
                </a:solidFill>
                <a:latin typeface="Calibri"/>
                <a:cs typeface="Calibri"/>
              </a:rPr>
              <a:t>Vajuta</a:t>
            </a:r>
            <a:r>
              <a:rPr lang="en-GB" sz="1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30" dirty="0" err="1">
                <a:solidFill>
                  <a:srgbClr val="FFFFFF"/>
                </a:solidFill>
                <a:latin typeface="Calibri"/>
                <a:cs typeface="Calibri"/>
              </a:rPr>
              <a:t>klahvi</a:t>
            </a:r>
            <a:r>
              <a:rPr lang="en-GB" sz="1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30" dirty="0" err="1">
                <a:solidFill>
                  <a:srgbClr val="FFFFFF"/>
                </a:solidFill>
                <a:latin typeface="Calibri"/>
                <a:cs typeface="Calibri"/>
              </a:rPr>
              <a:t>trummi</a:t>
            </a:r>
            <a:r>
              <a:rPr lang="en-GB" sz="1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30" dirty="0" err="1">
                <a:solidFill>
                  <a:srgbClr val="FFFFFF"/>
                </a:solidFill>
                <a:latin typeface="Calibri"/>
                <a:cs typeface="Calibri"/>
              </a:rPr>
              <a:t>mängimiseks</a:t>
            </a:r>
            <a:r>
              <a:rPr lang="en-GB" sz="1200" b="1" spc="3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1130935">
              <a:lnSpc>
                <a:spcPct val="100000"/>
              </a:lnSpc>
            </a:pPr>
            <a:r>
              <a:rPr lang="en-GB" sz="2800" spc="-60" dirty="0" err="1"/>
              <a:t>Trumm</a:t>
            </a:r>
            <a:endParaRPr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7100"/>
          </a:xfrm>
          <a:custGeom>
            <a:avLst/>
            <a:gdLst/>
            <a:ahLst/>
            <a:cxnLst/>
            <a:rect l="l" t="t" r="r" b="b"/>
            <a:pathLst>
              <a:path w="4572000" h="927100">
                <a:moveTo>
                  <a:pt x="0" y="927100"/>
                </a:moveTo>
                <a:lnTo>
                  <a:pt x="4572000" y="927100"/>
                </a:lnTo>
                <a:lnTo>
                  <a:pt x="45720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232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02" y="946113"/>
            <a:ext cx="4572000" cy="2882900"/>
          </a:xfrm>
          <a:custGeom>
            <a:avLst/>
            <a:gdLst/>
            <a:ahLst/>
            <a:cxnLst/>
            <a:rect l="l" t="t" r="r" b="b"/>
            <a:pathLst>
              <a:path w="4572000" h="2882900">
                <a:moveTo>
                  <a:pt x="0" y="2882900"/>
                </a:moveTo>
                <a:lnTo>
                  <a:pt x="4572000" y="2882900"/>
                </a:lnTo>
                <a:lnTo>
                  <a:pt x="4572000" y="0"/>
                </a:lnTo>
                <a:lnTo>
                  <a:pt x="0" y="0"/>
                </a:lnTo>
                <a:lnTo>
                  <a:pt x="0" y="2882900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23305D66-580A-4AA9-A447-21270EF9A2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99"/>
          <a:stretch/>
        </p:blipFill>
        <p:spPr>
          <a:xfrm>
            <a:off x="1083863" y="3124060"/>
            <a:ext cx="1177393" cy="25808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E4C42D7-D7C2-4452-9B56-B510FBDAB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597" y="1438034"/>
            <a:ext cx="555718" cy="31574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9144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810000"/>
            <a:ext cx="4572000" cy="1473200"/>
          </a:xfrm>
          <a:custGeom>
            <a:avLst/>
            <a:gdLst/>
            <a:ahLst/>
            <a:cxnLst/>
            <a:rect l="l" t="t" r="r" b="b"/>
            <a:pathLst>
              <a:path w="4572000" h="1473200">
                <a:moveTo>
                  <a:pt x="0" y="1473200"/>
                </a:moveTo>
                <a:lnTo>
                  <a:pt x="4572000" y="1473200"/>
                </a:lnTo>
                <a:lnTo>
                  <a:pt x="4572000" y="0"/>
                </a:lnTo>
                <a:lnTo>
                  <a:pt x="0" y="0"/>
                </a:lnTo>
                <a:lnTo>
                  <a:pt x="0" y="14732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7E6846CB-E473-4378-BBAF-E6E46B6F8EA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903" y="4300386"/>
            <a:ext cx="2384064" cy="74950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37973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283200"/>
            <a:ext cx="4572000" cy="1117600"/>
          </a:xfrm>
          <a:custGeom>
            <a:avLst/>
            <a:gdLst/>
            <a:ahLst/>
            <a:cxnLst/>
            <a:rect l="l" t="t" r="r" b="b"/>
            <a:pathLst>
              <a:path w="4572000" h="1117600">
                <a:moveTo>
                  <a:pt x="0" y="1117600"/>
                </a:moveTo>
                <a:lnTo>
                  <a:pt x="4572000" y="1117600"/>
                </a:lnTo>
                <a:lnTo>
                  <a:pt x="4572000" y="0"/>
                </a:lnTo>
                <a:lnTo>
                  <a:pt x="0" y="0"/>
                </a:lnTo>
                <a:lnTo>
                  <a:pt x="0" y="11176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2705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55" dirty="0" err="1"/>
              <a:t>Trumm</a:t>
            </a:r>
            <a:endParaRPr spc="-165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803869" y="1073150"/>
            <a:ext cx="2543594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400" b="1" spc="-45" dirty="0">
                <a:solidFill>
                  <a:srgbClr val="00A1CB"/>
                </a:solidFill>
                <a:latin typeface="Cambria"/>
                <a:cs typeface="Cambria"/>
              </a:rPr>
              <a:t>1) TAUSTA JA SPRAIDI LISAMINE</a:t>
            </a:r>
            <a:endParaRPr lang="fi-FI" sz="1400" dirty="0">
              <a:latin typeface="Cambria"/>
              <a:cs typeface="Cambr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4140" y="5457569"/>
            <a:ext cx="1850670" cy="52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ctr">
              <a:lnSpc>
                <a:spcPct val="100000"/>
              </a:lnSpc>
            </a:pPr>
            <a:r>
              <a:rPr lang="en-GB" sz="1400" b="1" spc="-45" dirty="0">
                <a:solidFill>
                  <a:srgbClr val="6BA883"/>
                </a:solidFill>
                <a:latin typeface="Cambria"/>
                <a:cs typeface="Cambria"/>
              </a:rPr>
              <a:t>3) KATSETA!</a:t>
            </a:r>
            <a:endParaRPr lang="en-GB" sz="1400" dirty="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Vajuta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katsetamiseks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tühiku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klahvi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09242" y="3951592"/>
            <a:ext cx="1667358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2) LISA SEE KOOD</a:t>
            </a:r>
            <a:endParaRPr lang="en-GB" sz="1400" dirty="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775661" y="1451787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27096" y="1521002"/>
            <a:ext cx="609600" cy="574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75661" y="1451787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2663" y="2419350"/>
            <a:ext cx="4114800" cy="0"/>
          </a:xfrm>
          <a:custGeom>
            <a:avLst/>
            <a:gdLst/>
            <a:ahLst/>
            <a:cxnLst/>
            <a:rect l="l" t="t" r="r" b="b"/>
            <a:pathLst>
              <a:path w="4114800">
                <a:moveTo>
                  <a:pt x="411480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061638" y="1909229"/>
            <a:ext cx="99060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taust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402435" y="1451787"/>
            <a:ext cx="563880" cy="306705"/>
          </a:xfrm>
          <a:custGeom>
            <a:avLst/>
            <a:gdLst/>
            <a:ahLst/>
            <a:cxnLst/>
            <a:rect l="l" t="t" r="r" b="b"/>
            <a:pathLst>
              <a:path w="563880" h="30670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230428"/>
                </a:lnTo>
                <a:lnTo>
                  <a:pt x="1190" y="274481"/>
                </a:lnTo>
                <a:lnTo>
                  <a:pt x="9525" y="297103"/>
                </a:lnTo>
                <a:lnTo>
                  <a:pt x="32146" y="305438"/>
                </a:lnTo>
                <a:lnTo>
                  <a:pt x="76200" y="306628"/>
                </a:lnTo>
                <a:lnTo>
                  <a:pt x="487680" y="306628"/>
                </a:lnTo>
                <a:lnTo>
                  <a:pt x="531733" y="305438"/>
                </a:lnTo>
                <a:lnTo>
                  <a:pt x="554355" y="297103"/>
                </a:lnTo>
                <a:lnTo>
                  <a:pt x="562689" y="274481"/>
                </a:lnTo>
                <a:lnTo>
                  <a:pt x="563880" y="230428"/>
                </a:lnTo>
                <a:lnTo>
                  <a:pt x="563880" y="76200"/>
                </a:lnTo>
                <a:lnTo>
                  <a:pt x="562689" y="32146"/>
                </a:lnTo>
                <a:lnTo>
                  <a:pt x="554355" y="9525"/>
                </a:lnTo>
                <a:lnTo>
                  <a:pt x="531733" y="1190"/>
                </a:lnTo>
                <a:lnTo>
                  <a:pt x="48768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06499" y="1711058"/>
            <a:ext cx="118110" cy="210820"/>
          </a:xfrm>
          <a:custGeom>
            <a:avLst/>
            <a:gdLst/>
            <a:ahLst/>
            <a:cxnLst/>
            <a:rect l="l" t="t" r="r" b="b"/>
            <a:pathLst>
              <a:path w="118109" h="210819">
                <a:moveTo>
                  <a:pt x="0" y="210769"/>
                </a:moveTo>
                <a:lnTo>
                  <a:pt x="117513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061638" y="2624470"/>
            <a:ext cx="1021715" cy="299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trummipilt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teema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"</a:t>
            </a:r>
            <a:r>
              <a:rPr sz="900" b="1" i="1" spc="-5" dirty="0">
                <a:solidFill>
                  <a:srgbClr val="636466"/>
                </a:solidFill>
                <a:latin typeface="Calibri"/>
                <a:cs typeface="Calibri"/>
              </a:rPr>
              <a:t>Music</a:t>
            </a:r>
            <a:r>
              <a:rPr lang="en-GB" sz="900" b="1" spc="-5" dirty="0">
                <a:solidFill>
                  <a:srgbClr val="636466"/>
                </a:solidFill>
                <a:latin typeface="Calibri"/>
                <a:cs typeface="Calibri"/>
              </a:rPr>
              <a:t>“ </a:t>
            </a:r>
            <a:r>
              <a:rPr sz="900" b="1" spc="-12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0" dirty="0">
                <a:solidFill>
                  <a:srgbClr val="636466"/>
                </a:solidFill>
                <a:latin typeface="Calibri"/>
                <a:cs typeface="Calibri"/>
              </a:rPr>
              <a:t>alt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83863" y="3115945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5" h="27432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51470" y="2950425"/>
            <a:ext cx="95885" cy="213995"/>
          </a:xfrm>
          <a:custGeom>
            <a:avLst/>
            <a:gdLst/>
            <a:ahLst/>
            <a:cxnLst/>
            <a:rect l="l" t="t" r="r" b="b"/>
            <a:pathLst>
              <a:path w="95885" h="213994">
                <a:moveTo>
                  <a:pt x="0" y="0"/>
                </a:moveTo>
                <a:lnTo>
                  <a:pt x="95770" y="2137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775661" y="267779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70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70276" y="2755900"/>
            <a:ext cx="523240" cy="556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75661" y="267779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70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3183229" y="4726472"/>
            <a:ext cx="1172871" cy="453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heli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,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mida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soovid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lisada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,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noolega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avanevast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menüüst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837408" y="4825834"/>
            <a:ext cx="325120" cy="0"/>
          </a:xfrm>
          <a:custGeom>
            <a:avLst/>
            <a:gdLst/>
            <a:ahLst/>
            <a:cxnLst/>
            <a:rect l="l" t="t" r="r" b="b"/>
            <a:pathLst>
              <a:path w="325119">
                <a:moveTo>
                  <a:pt x="324865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6521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-20" dirty="0" err="1">
                <a:solidFill>
                  <a:srgbClr val="FFFFFF"/>
                </a:solidFill>
                <a:latin typeface="Calibri"/>
                <a:cs typeface="Calibri"/>
              </a:rPr>
              <a:t>Muusika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56944" y="1745475"/>
            <a:ext cx="1658099" cy="1234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56944" y="3037535"/>
            <a:ext cx="1658099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56944" y="4335284"/>
            <a:ext cx="1658099" cy="1234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969434" y="2292464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69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7"/>
                </a:lnTo>
                <a:lnTo>
                  <a:pt x="88392" y="136017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9"/>
                </a:lnTo>
                <a:lnTo>
                  <a:pt x="88392" y="21208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69">
                <a:moveTo>
                  <a:pt x="88392" y="21208"/>
                </a:moveTo>
                <a:lnTo>
                  <a:pt x="73939" y="21209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077870" y="2323439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1"/>
                </a:lnTo>
                <a:lnTo>
                  <a:pt x="13309" y="76200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102221" y="2292464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5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9"/>
                </a:lnTo>
                <a:lnTo>
                  <a:pt x="736" y="9271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50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50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2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69434" y="3584524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70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7"/>
                </a:lnTo>
                <a:lnTo>
                  <a:pt x="88392" y="136017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9"/>
                </a:lnTo>
                <a:lnTo>
                  <a:pt x="88392" y="21209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70">
                <a:moveTo>
                  <a:pt x="88392" y="21209"/>
                </a:moveTo>
                <a:lnTo>
                  <a:pt x="73939" y="21209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077870" y="3615499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1"/>
                </a:lnTo>
                <a:lnTo>
                  <a:pt x="13309" y="76200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102221" y="3584524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4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9"/>
                </a:lnTo>
                <a:lnTo>
                  <a:pt x="736" y="9271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50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50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2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69434" y="4882273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70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7"/>
                </a:lnTo>
                <a:lnTo>
                  <a:pt x="88392" y="136017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9"/>
                </a:lnTo>
                <a:lnTo>
                  <a:pt x="88392" y="21209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70">
                <a:moveTo>
                  <a:pt x="88392" y="21209"/>
                </a:moveTo>
                <a:lnTo>
                  <a:pt x="73939" y="21209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77870" y="4913248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1"/>
                </a:lnTo>
                <a:lnTo>
                  <a:pt x="13309" y="76200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102221" y="4882273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4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9"/>
                </a:lnTo>
                <a:lnTo>
                  <a:pt x="736" y="9271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50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50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2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01943" y="1276350"/>
            <a:ext cx="253185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Mängi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järjest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erinevaid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trumme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841375">
              <a:lnSpc>
                <a:spcPct val="100000"/>
              </a:lnSpc>
            </a:pPr>
            <a:r>
              <a:rPr lang="en-GB" sz="2800" spc="-40" dirty="0" err="1"/>
              <a:t>Rütm</a:t>
            </a:r>
            <a:endParaRPr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9640"/>
          </a:xfrm>
          <a:custGeom>
            <a:avLst/>
            <a:gdLst/>
            <a:ahLst/>
            <a:cxnLst/>
            <a:rect l="l" t="t" r="r" b="b"/>
            <a:pathLst>
              <a:path w="4572000" h="929640">
                <a:moveTo>
                  <a:pt x="0" y="929131"/>
                </a:moveTo>
                <a:lnTo>
                  <a:pt x="4572000" y="929131"/>
                </a:lnTo>
                <a:lnTo>
                  <a:pt x="4572000" y="0"/>
                </a:lnTo>
                <a:lnTo>
                  <a:pt x="0" y="0"/>
                </a:lnTo>
                <a:lnTo>
                  <a:pt x="0" y="929131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232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9132"/>
            <a:ext cx="4572000" cy="1801495"/>
          </a:xfrm>
          <a:custGeom>
            <a:avLst/>
            <a:gdLst/>
            <a:ahLst/>
            <a:cxnLst/>
            <a:rect l="l" t="t" r="r" b="b"/>
            <a:pathLst>
              <a:path w="4572000" h="1801495">
                <a:moveTo>
                  <a:pt x="0" y="1801368"/>
                </a:moveTo>
                <a:lnTo>
                  <a:pt x="4572000" y="1801368"/>
                </a:lnTo>
                <a:lnTo>
                  <a:pt x="4572000" y="0"/>
                </a:lnTo>
                <a:lnTo>
                  <a:pt x="0" y="0"/>
                </a:lnTo>
                <a:lnTo>
                  <a:pt x="0" y="1801368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66A0936-4BBD-49A7-B3B5-C99485769FD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99"/>
          <a:stretch/>
        </p:blipFill>
        <p:spPr>
          <a:xfrm>
            <a:off x="2349193" y="1965444"/>
            <a:ext cx="1177393" cy="25808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85615E9-DE33-4B6A-A86A-668C7557AA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60" y="1514715"/>
            <a:ext cx="555718" cy="31574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916432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730500"/>
            <a:ext cx="4572000" cy="2616200"/>
          </a:xfrm>
          <a:custGeom>
            <a:avLst/>
            <a:gdLst/>
            <a:ahLst/>
            <a:cxnLst/>
            <a:rect l="l" t="t" r="r" b="b"/>
            <a:pathLst>
              <a:path w="4572000" h="2616200">
                <a:moveTo>
                  <a:pt x="0" y="2616200"/>
                </a:moveTo>
                <a:lnTo>
                  <a:pt x="4572000" y="2616200"/>
                </a:lnTo>
                <a:lnTo>
                  <a:pt x="4572000" y="0"/>
                </a:lnTo>
                <a:lnTo>
                  <a:pt x="0" y="0"/>
                </a:lnTo>
                <a:lnTo>
                  <a:pt x="0" y="2616200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84BFF0D-F4A8-4A5D-8353-0D881E2BB0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2289" y="3304479"/>
            <a:ext cx="1856080" cy="15873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0" y="27178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5346700"/>
            <a:ext cx="4572000" cy="1054100"/>
          </a:xfrm>
          <a:custGeom>
            <a:avLst/>
            <a:gdLst/>
            <a:ahLst/>
            <a:cxnLst/>
            <a:rect l="l" t="t" r="r" b="b"/>
            <a:pathLst>
              <a:path w="4572000" h="1054100">
                <a:moveTo>
                  <a:pt x="0" y="1054100"/>
                </a:moveTo>
                <a:lnTo>
                  <a:pt x="4572000" y="1054100"/>
                </a:lnTo>
                <a:lnTo>
                  <a:pt x="4572000" y="0"/>
                </a:lnTo>
                <a:lnTo>
                  <a:pt x="0" y="0"/>
                </a:lnTo>
                <a:lnTo>
                  <a:pt x="0" y="10541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5334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86026" y="5880100"/>
            <a:ext cx="1766774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Vajuta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katsetamiseks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tühiku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klahvi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35" dirty="0" err="1"/>
              <a:t>Rütm</a:t>
            </a:r>
            <a:endParaRPr spc="-75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803869" y="1073150"/>
            <a:ext cx="2653841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400" b="1" spc="-45" dirty="0">
                <a:solidFill>
                  <a:srgbClr val="00A1CB"/>
                </a:solidFill>
                <a:latin typeface="Cambria"/>
                <a:cs typeface="Cambria"/>
              </a:rPr>
              <a:t>1) TAUSTA JA SPRAIDI LISAMINE</a:t>
            </a:r>
            <a:endParaRPr lang="fi-FI" sz="1400" dirty="0">
              <a:latin typeface="Cambria"/>
              <a:cs typeface="Cambr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98432" y="5492750"/>
            <a:ext cx="1049567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ctr">
              <a:lnSpc>
                <a:spcPct val="100000"/>
              </a:lnSpc>
            </a:pPr>
            <a:r>
              <a:rPr lang="en-GB" sz="1400" b="1" spc="-45" dirty="0">
                <a:solidFill>
                  <a:srgbClr val="6BA883"/>
                </a:solidFill>
                <a:latin typeface="Cambria"/>
                <a:cs typeface="Cambria"/>
              </a:rPr>
              <a:t>3) KATSETA!</a:t>
            </a:r>
            <a:endParaRPr lang="en-GB" sz="1400" dirty="0">
              <a:latin typeface="Cambria"/>
              <a:cs typeface="Cambr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09241" y="2922892"/>
            <a:ext cx="1540865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2) LISA SEE KOOD</a:t>
            </a:r>
            <a:endParaRPr lang="en-GB" sz="1400" dirty="0">
              <a:latin typeface="Cambria"/>
              <a:cs typeface="Cambri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285125" y="1520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6547" y="1590039"/>
            <a:ext cx="609600" cy="574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85125" y="1520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69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01179" y="1520825"/>
            <a:ext cx="563880" cy="306705"/>
          </a:xfrm>
          <a:custGeom>
            <a:avLst/>
            <a:gdLst/>
            <a:ahLst/>
            <a:cxnLst/>
            <a:rect l="l" t="t" r="r" b="b"/>
            <a:pathLst>
              <a:path w="563880" h="306705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230428"/>
                </a:lnTo>
                <a:lnTo>
                  <a:pt x="1190" y="274481"/>
                </a:lnTo>
                <a:lnTo>
                  <a:pt x="9525" y="297103"/>
                </a:lnTo>
                <a:lnTo>
                  <a:pt x="32146" y="305438"/>
                </a:lnTo>
                <a:lnTo>
                  <a:pt x="76200" y="306628"/>
                </a:lnTo>
                <a:lnTo>
                  <a:pt x="487680" y="306628"/>
                </a:lnTo>
                <a:lnTo>
                  <a:pt x="531733" y="305438"/>
                </a:lnTo>
                <a:lnTo>
                  <a:pt x="554355" y="297103"/>
                </a:lnTo>
                <a:lnTo>
                  <a:pt x="562689" y="274481"/>
                </a:lnTo>
                <a:lnTo>
                  <a:pt x="563880" y="230428"/>
                </a:lnTo>
                <a:lnTo>
                  <a:pt x="563880" y="76200"/>
                </a:lnTo>
                <a:lnTo>
                  <a:pt x="562689" y="32146"/>
                </a:lnTo>
                <a:lnTo>
                  <a:pt x="554355" y="9525"/>
                </a:lnTo>
                <a:lnTo>
                  <a:pt x="531733" y="1190"/>
                </a:lnTo>
                <a:lnTo>
                  <a:pt x="48768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0060" y="1789620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210769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15900" y="1550492"/>
            <a:ext cx="3123565" cy="6076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13915" marR="5080">
              <a:lnSpc>
                <a:spcPct val="111100"/>
              </a:lnSpc>
            </a:pPr>
            <a:r>
              <a:rPr lang="en-GB" sz="900" b="1" spc="15" dirty="0">
                <a:solidFill>
                  <a:srgbClr val="636466"/>
                </a:solidFill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cs typeface="Calibri"/>
              </a:rPr>
              <a:t>trummipilt</a:t>
            </a:r>
            <a:r>
              <a:rPr lang="en-GB" sz="900" b="1" spc="15" dirty="0">
                <a:solidFill>
                  <a:srgbClr val="636466"/>
                </a:solidFill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cs typeface="Calibri"/>
              </a:rPr>
              <a:t>teema</a:t>
            </a:r>
            <a:r>
              <a:rPr lang="en-GB" sz="900" b="1" spc="10" dirty="0">
                <a:solidFill>
                  <a:srgbClr val="636466"/>
                </a:solidFill>
                <a:cs typeface="Calibri"/>
              </a:rPr>
              <a:t> "</a:t>
            </a:r>
            <a:r>
              <a:rPr lang="en-GB" sz="900" b="1" i="1" spc="-5" dirty="0">
                <a:solidFill>
                  <a:srgbClr val="636466"/>
                </a:solidFill>
                <a:cs typeface="Calibri"/>
              </a:rPr>
              <a:t>Music</a:t>
            </a:r>
            <a:r>
              <a:rPr lang="en-GB" sz="900" b="1" spc="-5" dirty="0">
                <a:solidFill>
                  <a:srgbClr val="636466"/>
                </a:solidFill>
                <a:cs typeface="Calibri"/>
              </a:rPr>
              <a:t>“ </a:t>
            </a:r>
            <a:r>
              <a:rPr lang="en-GB" sz="900" b="1" spc="-125" dirty="0">
                <a:solidFill>
                  <a:srgbClr val="636466"/>
                </a:solidFill>
                <a:cs typeface="Calibri"/>
              </a:rPr>
              <a:t> </a:t>
            </a:r>
            <a:r>
              <a:rPr lang="en-GB" sz="900" b="1" spc="10" dirty="0">
                <a:solidFill>
                  <a:srgbClr val="636466"/>
                </a:solidFill>
                <a:cs typeface="Calibri"/>
              </a:rPr>
              <a:t>alt.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5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taust</a:t>
            </a:r>
            <a:r>
              <a:rPr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346325" y="1958975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4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77426" y="1856955"/>
            <a:ext cx="45085" cy="150495"/>
          </a:xfrm>
          <a:custGeom>
            <a:avLst/>
            <a:gdLst/>
            <a:ahLst/>
            <a:cxnLst/>
            <a:rect l="l" t="t" r="r" b="b"/>
            <a:pathLst>
              <a:path w="45085" h="150494">
                <a:moveTo>
                  <a:pt x="0" y="0"/>
                </a:moveTo>
                <a:lnTo>
                  <a:pt x="44970" y="1502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21404" y="1520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636270" y="0"/>
                </a:moveTo>
                <a:lnTo>
                  <a:pt x="76200" y="0"/>
                </a:ln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708400" y="1598930"/>
            <a:ext cx="538479" cy="5562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21404" y="1520825"/>
            <a:ext cx="712470" cy="712470"/>
          </a:xfrm>
          <a:custGeom>
            <a:avLst/>
            <a:gdLst/>
            <a:ahLst/>
            <a:cxnLst/>
            <a:rect l="l" t="t" r="r" b="b"/>
            <a:pathLst>
              <a:path w="712470" h="71246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636270"/>
                </a:lnTo>
                <a:lnTo>
                  <a:pt x="1190" y="680323"/>
                </a:lnTo>
                <a:lnTo>
                  <a:pt x="9525" y="702945"/>
                </a:lnTo>
                <a:lnTo>
                  <a:pt x="32146" y="711279"/>
                </a:lnTo>
                <a:lnTo>
                  <a:pt x="76200" y="712470"/>
                </a:lnTo>
                <a:lnTo>
                  <a:pt x="636270" y="712470"/>
                </a:lnTo>
                <a:lnTo>
                  <a:pt x="680323" y="711279"/>
                </a:lnTo>
                <a:lnTo>
                  <a:pt x="702945" y="702945"/>
                </a:lnTo>
                <a:lnTo>
                  <a:pt x="711279" y="680323"/>
                </a:lnTo>
                <a:lnTo>
                  <a:pt x="712470" y="636270"/>
                </a:lnTo>
                <a:lnTo>
                  <a:pt x="712470" y="76200"/>
                </a:lnTo>
                <a:lnTo>
                  <a:pt x="711279" y="32146"/>
                </a:lnTo>
                <a:lnTo>
                  <a:pt x="702945" y="9525"/>
                </a:lnTo>
                <a:lnTo>
                  <a:pt x="680323" y="1190"/>
                </a:lnTo>
                <a:lnTo>
                  <a:pt x="63627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71700" y="1412239"/>
            <a:ext cx="0" cy="988060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806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62200" y="3746500"/>
            <a:ext cx="848360" cy="0"/>
          </a:xfrm>
          <a:custGeom>
            <a:avLst/>
            <a:gdLst/>
            <a:ahLst/>
            <a:cxnLst/>
            <a:rect l="l" t="t" r="r" b="b"/>
            <a:pathLst>
              <a:path w="848360">
                <a:moveTo>
                  <a:pt x="848106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229368" y="3647137"/>
            <a:ext cx="1113790" cy="766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21590">
              <a:lnSpc>
                <a:spcPct val="111100"/>
              </a:lnSpc>
            </a:pP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Trüki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,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mitu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korda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kordab</a:t>
            </a:r>
            <a:r>
              <a:rPr sz="900" b="1" spc="1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Rütmi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muutmiseks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proovi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erinevaid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arve</a:t>
            </a:r>
            <a:r>
              <a:rPr sz="900" b="1" spc="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29039" y="4203700"/>
            <a:ext cx="579755" cy="0"/>
          </a:xfrm>
          <a:custGeom>
            <a:avLst/>
            <a:gdLst/>
            <a:ahLst/>
            <a:cxnLst/>
            <a:rect l="l" t="t" r="r" b="b"/>
            <a:pathLst>
              <a:path w="579755">
                <a:moveTo>
                  <a:pt x="579399" y="0"/>
                </a:moveTo>
                <a:lnTo>
                  <a:pt x="0" y="0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6521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-20" dirty="0" err="1">
                <a:solidFill>
                  <a:srgbClr val="FFFFFF"/>
                </a:solidFill>
                <a:latin typeface="Calibri"/>
                <a:cs typeface="Calibri"/>
              </a:rPr>
              <a:t>Muusika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5580" y="59246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45806" y="1864614"/>
            <a:ext cx="2280399" cy="1719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45806" y="3731514"/>
            <a:ext cx="2280399" cy="170137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7034" y="4417377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70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7"/>
                </a:lnTo>
                <a:lnTo>
                  <a:pt x="88392" y="136017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9"/>
                </a:lnTo>
                <a:lnTo>
                  <a:pt x="88392" y="21208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70">
                <a:moveTo>
                  <a:pt x="88392" y="21208"/>
                </a:moveTo>
                <a:lnTo>
                  <a:pt x="73939" y="21209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25470" y="4448352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1"/>
                </a:lnTo>
                <a:lnTo>
                  <a:pt x="13309" y="76200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9821" y="4417377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4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9"/>
                </a:lnTo>
                <a:lnTo>
                  <a:pt x="736" y="9271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50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50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2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762000" y="1276350"/>
            <a:ext cx="3048000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spc="30" dirty="0" err="1">
                <a:solidFill>
                  <a:srgbClr val="FFFFFF"/>
                </a:solidFill>
                <a:latin typeface="Calibri"/>
                <a:cs typeface="Calibri"/>
              </a:rPr>
              <a:t>Trummide</a:t>
            </a:r>
            <a:r>
              <a:rPr lang="en-GB" sz="1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30" dirty="0" err="1">
                <a:solidFill>
                  <a:srgbClr val="FFFFFF"/>
                </a:solidFill>
                <a:latin typeface="Calibri"/>
                <a:cs typeface="Calibri"/>
              </a:rPr>
              <a:t>animeerimiseks</a:t>
            </a:r>
            <a:r>
              <a:rPr lang="en-GB" sz="1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30" dirty="0" err="1">
                <a:solidFill>
                  <a:srgbClr val="FFFFFF"/>
                </a:solidFill>
                <a:latin typeface="Calibri"/>
                <a:cs typeface="Calibri"/>
              </a:rPr>
              <a:t>vaheta</a:t>
            </a:r>
            <a:r>
              <a:rPr lang="en-GB" sz="1200" b="1" spc="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30" dirty="0" err="1">
                <a:solidFill>
                  <a:srgbClr val="FFFFFF"/>
                </a:solidFill>
                <a:latin typeface="Calibri"/>
                <a:cs typeface="Calibri"/>
              </a:rPr>
              <a:t>kostüüme</a:t>
            </a:r>
            <a:r>
              <a:rPr lang="en-GB" sz="1200" b="1" spc="3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215900" y="264871"/>
            <a:ext cx="4241810" cy="535325"/>
          </a:xfrm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800735">
              <a:lnSpc>
                <a:spcPct val="100000"/>
              </a:lnSpc>
            </a:pPr>
            <a:r>
              <a:rPr lang="en-GB" sz="2800" spc="-55" dirty="0" err="1"/>
              <a:t>Trummi</a:t>
            </a:r>
            <a:r>
              <a:rPr lang="en-GB" sz="2800" spc="-55" dirty="0"/>
              <a:t> </a:t>
            </a:r>
            <a:r>
              <a:rPr lang="en-GB" sz="2800" spc="-55" dirty="0" err="1"/>
              <a:t>animatsioon</a:t>
            </a:r>
            <a:endParaRPr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920750"/>
          </a:xfrm>
          <a:custGeom>
            <a:avLst/>
            <a:gdLst/>
            <a:ahLst/>
            <a:cxnLst/>
            <a:rect l="l" t="t" r="r" b="b"/>
            <a:pathLst>
              <a:path w="4572000" h="920750">
                <a:moveTo>
                  <a:pt x="0" y="920750"/>
                </a:moveTo>
                <a:lnTo>
                  <a:pt x="4572000" y="920750"/>
                </a:lnTo>
                <a:lnTo>
                  <a:pt x="4572000" y="0"/>
                </a:lnTo>
                <a:lnTo>
                  <a:pt x="0" y="0"/>
                </a:lnTo>
                <a:lnTo>
                  <a:pt x="0" y="920750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12329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920750"/>
            <a:ext cx="4572000" cy="2127250"/>
          </a:xfrm>
          <a:custGeom>
            <a:avLst/>
            <a:gdLst/>
            <a:ahLst/>
            <a:cxnLst/>
            <a:rect l="l" t="t" r="r" b="b"/>
            <a:pathLst>
              <a:path w="4572000" h="2127250">
                <a:moveTo>
                  <a:pt x="0" y="2127262"/>
                </a:moveTo>
                <a:lnTo>
                  <a:pt x="4572000" y="2127262"/>
                </a:lnTo>
                <a:lnTo>
                  <a:pt x="4572000" y="0"/>
                </a:lnTo>
                <a:lnTo>
                  <a:pt x="0" y="0"/>
                </a:lnTo>
                <a:lnTo>
                  <a:pt x="0" y="2127262"/>
                </a:lnTo>
                <a:close/>
              </a:path>
            </a:pathLst>
          </a:custGeom>
          <a:solidFill>
            <a:srgbClr val="C7EAF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0B27CA3-30C6-45BD-BAA8-96038EE2A9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7499"/>
          <a:stretch/>
        </p:blipFill>
        <p:spPr>
          <a:xfrm>
            <a:off x="487564" y="1812950"/>
            <a:ext cx="1177393" cy="258089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0" y="90805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3048012"/>
            <a:ext cx="4572000" cy="2552700"/>
          </a:xfrm>
          <a:custGeom>
            <a:avLst/>
            <a:gdLst/>
            <a:ahLst/>
            <a:cxnLst/>
            <a:rect l="l" t="t" r="r" b="b"/>
            <a:pathLst>
              <a:path w="4572000" h="2552700">
                <a:moveTo>
                  <a:pt x="0" y="2552687"/>
                </a:moveTo>
                <a:lnTo>
                  <a:pt x="4572000" y="2552687"/>
                </a:lnTo>
                <a:lnTo>
                  <a:pt x="4572000" y="0"/>
                </a:lnTo>
                <a:lnTo>
                  <a:pt x="0" y="0"/>
                </a:lnTo>
                <a:lnTo>
                  <a:pt x="0" y="2552687"/>
                </a:lnTo>
                <a:close/>
              </a:path>
            </a:pathLst>
          </a:custGeom>
          <a:solidFill>
            <a:srgbClr val="E6E7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30353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8670" y="2188324"/>
            <a:ext cx="596900" cy="631190"/>
          </a:xfrm>
          <a:custGeom>
            <a:avLst/>
            <a:gdLst/>
            <a:ahLst/>
            <a:cxnLst/>
            <a:rect l="l" t="t" r="r" b="b"/>
            <a:pathLst>
              <a:path w="596900" h="631189">
                <a:moveTo>
                  <a:pt x="544652" y="0"/>
                </a:moveTo>
                <a:lnTo>
                  <a:pt x="51892" y="0"/>
                </a:lnTo>
                <a:lnTo>
                  <a:pt x="21892" y="810"/>
                </a:lnTo>
                <a:lnTo>
                  <a:pt x="6486" y="6486"/>
                </a:lnTo>
                <a:lnTo>
                  <a:pt x="810" y="21892"/>
                </a:lnTo>
                <a:lnTo>
                  <a:pt x="0" y="51892"/>
                </a:lnTo>
                <a:lnTo>
                  <a:pt x="0" y="578904"/>
                </a:lnTo>
                <a:lnTo>
                  <a:pt x="810" y="608911"/>
                </a:lnTo>
                <a:lnTo>
                  <a:pt x="6486" y="624320"/>
                </a:lnTo>
                <a:lnTo>
                  <a:pt x="21892" y="629997"/>
                </a:lnTo>
                <a:lnTo>
                  <a:pt x="51892" y="630809"/>
                </a:lnTo>
                <a:lnTo>
                  <a:pt x="544652" y="630809"/>
                </a:lnTo>
                <a:lnTo>
                  <a:pt x="574659" y="629997"/>
                </a:lnTo>
                <a:lnTo>
                  <a:pt x="590068" y="624320"/>
                </a:lnTo>
                <a:lnTo>
                  <a:pt x="595746" y="608911"/>
                </a:lnTo>
                <a:lnTo>
                  <a:pt x="596557" y="578904"/>
                </a:lnTo>
                <a:lnTo>
                  <a:pt x="596557" y="51892"/>
                </a:lnTo>
                <a:lnTo>
                  <a:pt x="595746" y="21892"/>
                </a:lnTo>
                <a:lnTo>
                  <a:pt x="590068" y="6486"/>
                </a:lnTo>
                <a:lnTo>
                  <a:pt x="574659" y="810"/>
                </a:lnTo>
                <a:lnTo>
                  <a:pt x="5446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61203" y="2259253"/>
            <a:ext cx="411479" cy="5143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68670" y="2188324"/>
            <a:ext cx="596900" cy="631190"/>
          </a:xfrm>
          <a:custGeom>
            <a:avLst/>
            <a:gdLst/>
            <a:ahLst/>
            <a:cxnLst/>
            <a:rect l="l" t="t" r="r" b="b"/>
            <a:pathLst>
              <a:path w="596900" h="631189">
                <a:moveTo>
                  <a:pt x="51892" y="0"/>
                </a:moveTo>
                <a:lnTo>
                  <a:pt x="21892" y="810"/>
                </a:lnTo>
                <a:lnTo>
                  <a:pt x="6486" y="6486"/>
                </a:lnTo>
                <a:lnTo>
                  <a:pt x="810" y="21892"/>
                </a:lnTo>
                <a:lnTo>
                  <a:pt x="0" y="51892"/>
                </a:lnTo>
                <a:lnTo>
                  <a:pt x="0" y="578904"/>
                </a:lnTo>
                <a:lnTo>
                  <a:pt x="810" y="608911"/>
                </a:lnTo>
                <a:lnTo>
                  <a:pt x="6486" y="624320"/>
                </a:lnTo>
                <a:lnTo>
                  <a:pt x="21892" y="629997"/>
                </a:lnTo>
                <a:lnTo>
                  <a:pt x="51892" y="630809"/>
                </a:lnTo>
                <a:lnTo>
                  <a:pt x="544652" y="630809"/>
                </a:lnTo>
                <a:lnTo>
                  <a:pt x="574659" y="629997"/>
                </a:lnTo>
                <a:lnTo>
                  <a:pt x="590068" y="624320"/>
                </a:lnTo>
                <a:lnTo>
                  <a:pt x="595746" y="608911"/>
                </a:lnTo>
                <a:lnTo>
                  <a:pt x="596557" y="578904"/>
                </a:lnTo>
                <a:lnTo>
                  <a:pt x="596557" y="51892"/>
                </a:lnTo>
                <a:lnTo>
                  <a:pt x="595746" y="21892"/>
                </a:lnTo>
                <a:lnTo>
                  <a:pt x="590068" y="6486"/>
                </a:lnTo>
                <a:lnTo>
                  <a:pt x="574659" y="810"/>
                </a:lnTo>
                <a:lnTo>
                  <a:pt x="544652" y="0"/>
                </a:lnTo>
                <a:lnTo>
                  <a:pt x="51892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027859" y="2673070"/>
            <a:ext cx="2544140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-15" dirty="0" err="1">
                <a:solidFill>
                  <a:srgbClr val="636466"/>
                </a:solidFill>
                <a:latin typeface="Calibri"/>
                <a:cs typeface="Calibri"/>
              </a:rPr>
              <a:t>Kasutades</a:t>
            </a:r>
            <a:r>
              <a:rPr lang="en-GB" sz="900" b="1" spc="-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-15" dirty="0" err="1">
                <a:solidFill>
                  <a:srgbClr val="636466"/>
                </a:solidFill>
                <a:latin typeface="Calibri"/>
                <a:cs typeface="Calibri"/>
              </a:rPr>
              <a:t>joonistusvahendeid</a:t>
            </a:r>
            <a:r>
              <a:rPr lang="en-GB" sz="900" b="1" spc="-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-15" dirty="0" err="1">
                <a:solidFill>
                  <a:srgbClr val="636466"/>
                </a:solidFill>
                <a:latin typeface="Calibri"/>
                <a:cs typeface="Calibri"/>
              </a:rPr>
              <a:t>võib</a:t>
            </a:r>
            <a:r>
              <a:rPr lang="en-GB" sz="900" b="1" spc="-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-15" dirty="0" err="1">
                <a:solidFill>
                  <a:srgbClr val="636466"/>
                </a:solidFill>
                <a:latin typeface="Calibri"/>
                <a:cs typeface="Calibri"/>
              </a:rPr>
              <a:t>värvida</a:t>
            </a:r>
            <a:r>
              <a:rPr lang="en-GB" sz="900" b="1" spc="-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-15" dirty="0" err="1">
                <a:solidFill>
                  <a:srgbClr val="636466"/>
                </a:solidFill>
                <a:latin typeface="Calibri"/>
                <a:cs typeface="Calibri"/>
              </a:rPr>
              <a:t>trumme</a:t>
            </a:r>
            <a:r>
              <a:rPr lang="en-GB" sz="900" b="1" spc="-15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5600700"/>
            <a:ext cx="4572000" cy="800100"/>
          </a:xfrm>
          <a:custGeom>
            <a:avLst/>
            <a:gdLst/>
            <a:ahLst/>
            <a:cxnLst/>
            <a:rect l="l" t="t" r="r" b="b"/>
            <a:pathLst>
              <a:path w="4572000" h="800100">
                <a:moveTo>
                  <a:pt x="0" y="800100"/>
                </a:moveTo>
                <a:lnTo>
                  <a:pt x="4572000" y="800100"/>
                </a:lnTo>
                <a:lnTo>
                  <a:pt x="4572000" y="0"/>
                </a:lnTo>
                <a:lnTo>
                  <a:pt x="0" y="0"/>
                </a:lnTo>
                <a:lnTo>
                  <a:pt x="0" y="800100"/>
                </a:lnTo>
                <a:close/>
              </a:path>
            </a:pathLst>
          </a:custGeom>
          <a:solidFill>
            <a:srgbClr val="CCE7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5588000"/>
            <a:ext cx="4572000" cy="25400"/>
          </a:xfrm>
          <a:custGeom>
            <a:avLst/>
            <a:gdLst/>
            <a:ahLst/>
            <a:cxnLst/>
            <a:rect l="l" t="t" r="r" b="b"/>
            <a:pathLst>
              <a:path w="4572000" h="25400">
                <a:moveTo>
                  <a:pt x="0" y="25400"/>
                </a:moveTo>
                <a:lnTo>
                  <a:pt x="4572000" y="25400"/>
                </a:lnTo>
                <a:lnTo>
                  <a:pt x="4572000" y="0"/>
                </a:lnTo>
                <a:lnTo>
                  <a:pt x="0" y="0"/>
                </a:lnTo>
                <a:lnTo>
                  <a:pt x="0" y="25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pc="-45" dirty="0" err="1"/>
              <a:t>Trummi</a:t>
            </a:r>
            <a:r>
              <a:rPr lang="en-GB" spc="-45" dirty="0"/>
              <a:t> </a:t>
            </a:r>
            <a:r>
              <a:rPr lang="en-GB" spc="-45" dirty="0" err="1"/>
              <a:t>animeerimine</a:t>
            </a:r>
            <a:endParaRPr spc="-165" dirty="0"/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900" spc="10" dirty="0">
                <a:latin typeface="Calibri"/>
                <a:cs typeface="Calibri"/>
              </a:rPr>
              <a:t>scratch.mit.edu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803869" y="1035050"/>
            <a:ext cx="2996723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fi-FI" sz="1400" b="1" spc="-45" dirty="0">
                <a:solidFill>
                  <a:srgbClr val="00A1CB"/>
                </a:solidFill>
                <a:latin typeface="Cambria"/>
                <a:cs typeface="Cambria"/>
              </a:rPr>
              <a:t>1) TAUSTA JA SPRAIDI LISAMINE</a:t>
            </a:r>
            <a:endParaRPr lang="fi-FI" sz="1400" dirty="0">
              <a:latin typeface="Cambria"/>
              <a:cs typeface="Cambr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4679" y="5744797"/>
            <a:ext cx="2330521" cy="4693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970" algn="ctr">
              <a:lnSpc>
                <a:spcPct val="100000"/>
              </a:lnSpc>
            </a:pPr>
            <a:r>
              <a:rPr lang="en-GB" sz="1400" b="1" spc="-45" dirty="0">
                <a:solidFill>
                  <a:srgbClr val="6BA883"/>
                </a:solidFill>
                <a:latin typeface="Cambria"/>
                <a:cs typeface="Cambria"/>
              </a:rPr>
              <a:t>3) KATSETA!</a:t>
            </a:r>
            <a:endParaRPr lang="en-GB" sz="1400" dirty="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869"/>
              </a:spcBef>
            </a:pP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Katsetamiseks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vajuta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20" dirty="0" err="1">
                <a:solidFill>
                  <a:srgbClr val="636466"/>
                </a:solidFill>
                <a:latin typeface="Calibri"/>
                <a:cs typeface="Calibri"/>
              </a:rPr>
              <a:t>vasaknoolt</a:t>
            </a:r>
            <a:r>
              <a:rPr lang="en-GB" sz="900" b="1" spc="20" dirty="0">
                <a:solidFill>
                  <a:srgbClr val="636466"/>
                </a:solidFill>
                <a:latin typeface="Calibri"/>
                <a:cs typeface="Calibri"/>
              </a:rPr>
              <a:t>.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56463" y="1365900"/>
            <a:ext cx="1021715" cy="2995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11100"/>
              </a:lnSpc>
            </a:pPr>
            <a:r>
              <a:rPr lang="en-GB" sz="900" b="1" spc="15" dirty="0">
                <a:solidFill>
                  <a:srgbClr val="636466"/>
                </a:solidFill>
                <a:cs typeface="Calibri"/>
              </a:rPr>
              <a:t>Vali </a:t>
            </a:r>
            <a:r>
              <a:rPr lang="en-GB" sz="900" b="1" spc="15" dirty="0" err="1">
                <a:solidFill>
                  <a:srgbClr val="636466"/>
                </a:solidFill>
                <a:cs typeface="Calibri"/>
              </a:rPr>
              <a:t>trummipilt</a:t>
            </a:r>
            <a:r>
              <a:rPr lang="en-GB" sz="900" b="1" spc="15" dirty="0">
                <a:solidFill>
                  <a:srgbClr val="636466"/>
                </a:solidFill>
                <a:cs typeface="Calibri"/>
              </a:rPr>
              <a:t> </a:t>
            </a:r>
            <a:r>
              <a:rPr lang="en-GB" sz="900" b="1" spc="10" dirty="0" err="1">
                <a:solidFill>
                  <a:srgbClr val="636466"/>
                </a:solidFill>
                <a:cs typeface="Calibri"/>
              </a:rPr>
              <a:t>teema</a:t>
            </a:r>
            <a:r>
              <a:rPr lang="en-GB" sz="900" b="1" spc="10" dirty="0">
                <a:solidFill>
                  <a:srgbClr val="636466"/>
                </a:solidFill>
                <a:cs typeface="Calibri"/>
              </a:rPr>
              <a:t> "</a:t>
            </a:r>
            <a:r>
              <a:rPr lang="en-GB" sz="900" b="1" i="1" spc="-5" dirty="0">
                <a:solidFill>
                  <a:srgbClr val="636466"/>
                </a:solidFill>
                <a:cs typeface="Calibri"/>
              </a:rPr>
              <a:t>Music</a:t>
            </a:r>
            <a:r>
              <a:rPr lang="en-GB" sz="900" b="1" spc="-5" dirty="0">
                <a:solidFill>
                  <a:srgbClr val="636466"/>
                </a:solidFill>
                <a:cs typeface="Calibri"/>
              </a:rPr>
              <a:t>“ </a:t>
            </a:r>
            <a:r>
              <a:rPr lang="en-GB" sz="900" b="1" spc="-125" dirty="0">
                <a:solidFill>
                  <a:srgbClr val="636466"/>
                </a:solidFill>
                <a:cs typeface="Calibri"/>
              </a:rPr>
              <a:t> </a:t>
            </a:r>
            <a:r>
              <a:rPr lang="en-GB" sz="900" b="1" spc="10" dirty="0">
                <a:solidFill>
                  <a:srgbClr val="636466"/>
                </a:solidFill>
                <a:cs typeface="Calibri"/>
              </a:rPr>
              <a:t>alt.</a:t>
            </a:r>
            <a:endParaRPr lang="en-GB" sz="900" dirty="0"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78688" y="1804835"/>
            <a:ext cx="1176655" cy="274320"/>
          </a:xfrm>
          <a:custGeom>
            <a:avLst/>
            <a:gdLst/>
            <a:ahLst/>
            <a:cxnLst/>
            <a:rect l="l" t="t" r="r" b="b"/>
            <a:pathLst>
              <a:path w="1176655" h="2743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198120"/>
                </a:lnTo>
                <a:lnTo>
                  <a:pt x="1190" y="242173"/>
                </a:lnTo>
                <a:lnTo>
                  <a:pt x="9525" y="264795"/>
                </a:lnTo>
                <a:lnTo>
                  <a:pt x="32146" y="273129"/>
                </a:lnTo>
                <a:lnTo>
                  <a:pt x="76200" y="274320"/>
                </a:lnTo>
                <a:lnTo>
                  <a:pt x="1100328" y="274320"/>
                </a:lnTo>
                <a:lnTo>
                  <a:pt x="1144381" y="273129"/>
                </a:lnTo>
                <a:lnTo>
                  <a:pt x="1167003" y="264795"/>
                </a:lnTo>
                <a:lnTo>
                  <a:pt x="1175337" y="242173"/>
                </a:lnTo>
                <a:lnTo>
                  <a:pt x="1176528" y="198120"/>
                </a:lnTo>
                <a:lnTo>
                  <a:pt x="1176528" y="76200"/>
                </a:lnTo>
                <a:lnTo>
                  <a:pt x="1175337" y="32146"/>
                </a:lnTo>
                <a:lnTo>
                  <a:pt x="1167003" y="9525"/>
                </a:lnTo>
                <a:lnTo>
                  <a:pt x="1144381" y="1190"/>
                </a:lnTo>
                <a:lnTo>
                  <a:pt x="1100328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4378" y="1700110"/>
            <a:ext cx="83185" cy="163195"/>
          </a:xfrm>
          <a:custGeom>
            <a:avLst/>
            <a:gdLst/>
            <a:ahLst/>
            <a:cxnLst/>
            <a:rect l="l" t="t" r="r" b="b"/>
            <a:pathLst>
              <a:path w="83184" h="163194">
                <a:moveTo>
                  <a:pt x="0" y="0"/>
                </a:moveTo>
                <a:lnTo>
                  <a:pt x="83070" y="162953"/>
                </a:lnTo>
              </a:path>
            </a:pathLst>
          </a:custGeom>
          <a:ln w="10160">
            <a:solidFill>
              <a:srgbClr val="63646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51736" y="1352550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55750"/>
                </a:lnTo>
              </a:path>
            </a:pathLst>
          </a:custGeom>
          <a:ln w="12700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2038516" y="1378749"/>
            <a:ext cx="2275127" cy="1384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Kostüümide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nägemiseks</a:t>
            </a:r>
            <a:r>
              <a:rPr lang="en-GB" sz="900" b="1" spc="15" dirty="0">
                <a:solidFill>
                  <a:srgbClr val="636466"/>
                </a:solidFill>
                <a:latin typeface="Calibri"/>
                <a:cs typeface="Calibri"/>
              </a:rPr>
              <a:t> </a:t>
            </a:r>
            <a:r>
              <a:rPr lang="en-GB" sz="900" b="1" spc="15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050084" y="1621205"/>
            <a:ext cx="1787537" cy="97276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050084" y="1621205"/>
            <a:ext cx="1788795" cy="972819"/>
          </a:xfrm>
          <a:custGeom>
            <a:avLst/>
            <a:gdLst/>
            <a:ahLst/>
            <a:cxnLst/>
            <a:rect l="l" t="t" r="r" b="b"/>
            <a:pathLst>
              <a:path w="1788795" h="972819">
                <a:moveTo>
                  <a:pt x="76200" y="0"/>
                </a:moveTo>
                <a:lnTo>
                  <a:pt x="32146" y="1190"/>
                </a:lnTo>
                <a:lnTo>
                  <a:pt x="9525" y="9525"/>
                </a:lnTo>
                <a:lnTo>
                  <a:pt x="1190" y="32146"/>
                </a:lnTo>
                <a:lnTo>
                  <a:pt x="0" y="76200"/>
                </a:lnTo>
                <a:lnTo>
                  <a:pt x="0" y="896569"/>
                </a:lnTo>
                <a:lnTo>
                  <a:pt x="1190" y="940622"/>
                </a:lnTo>
                <a:lnTo>
                  <a:pt x="9525" y="963244"/>
                </a:lnTo>
                <a:lnTo>
                  <a:pt x="32146" y="971578"/>
                </a:lnTo>
                <a:lnTo>
                  <a:pt x="76200" y="972769"/>
                </a:lnTo>
                <a:lnTo>
                  <a:pt x="1712290" y="972769"/>
                </a:lnTo>
                <a:lnTo>
                  <a:pt x="1756343" y="971578"/>
                </a:lnTo>
                <a:lnTo>
                  <a:pt x="1778965" y="963244"/>
                </a:lnTo>
                <a:lnTo>
                  <a:pt x="1787299" y="940622"/>
                </a:lnTo>
                <a:lnTo>
                  <a:pt x="1788490" y="896569"/>
                </a:lnTo>
                <a:lnTo>
                  <a:pt x="1788490" y="76200"/>
                </a:lnTo>
                <a:lnTo>
                  <a:pt x="1787299" y="32146"/>
                </a:lnTo>
                <a:lnTo>
                  <a:pt x="1778965" y="9525"/>
                </a:lnTo>
                <a:lnTo>
                  <a:pt x="1756343" y="1190"/>
                </a:lnTo>
                <a:lnTo>
                  <a:pt x="1712290" y="0"/>
                </a:lnTo>
                <a:lnTo>
                  <a:pt x="76200" y="0"/>
                </a:lnTo>
                <a:close/>
              </a:path>
            </a:pathLst>
          </a:custGeom>
          <a:ln w="19050">
            <a:solidFill>
              <a:srgbClr val="00A1C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609242" y="3151492"/>
            <a:ext cx="1819758" cy="456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400" b="1" spc="-45" dirty="0">
                <a:solidFill>
                  <a:srgbClr val="939598"/>
                </a:solidFill>
                <a:latin typeface="Cambria"/>
                <a:cs typeface="Cambria"/>
              </a:rPr>
              <a:t>2) LISA SEE KOOD</a:t>
            </a:r>
            <a:endParaRPr lang="en-GB" sz="1400" dirty="0">
              <a:latin typeface="Cambria"/>
              <a:cs typeface="Cambria"/>
            </a:endParaRPr>
          </a:p>
          <a:p>
            <a:pPr marR="4445" algn="ctr">
              <a:lnSpc>
                <a:spcPct val="100000"/>
              </a:lnSpc>
              <a:spcBef>
                <a:spcPts val="844"/>
              </a:spcBef>
              <a:tabLst>
                <a:tab pos="937260" algn="l"/>
              </a:tabLst>
            </a:pPr>
            <a:r>
              <a:rPr lang="en-GB" sz="900" b="1" spc="10" dirty="0" err="1">
                <a:solidFill>
                  <a:srgbClr val="636466"/>
                </a:solidFill>
                <a:latin typeface="Calibri"/>
                <a:cs typeface="Calibri"/>
              </a:rPr>
              <a:t>Klõpsa</a:t>
            </a:r>
            <a:endParaRPr sz="900" dirty="0">
              <a:latin typeface="Calibri"/>
              <a:cs typeface="Calibri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86E0EE5-A8AD-439D-BCF7-E594C70959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7325" y="1253669"/>
            <a:ext cx="790614" cy="307923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047CC1F-D4B3-404E-AFD9-AF2FC2A86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8520" y="3357722"/>
            <a:ext cx="601409" cy="2889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8A57BC7-987E-47EA-95C4-92E2482C42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2682" y="3645442"/>
            <a:ext cx="1927718" cy="191570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4572000" cy="6400800"/>
          </a:xfrm>
          <a:custGeom>
            <a:avLst/>
            <a:gdLst/>
            <a:ahLst/>
            <a:cxnLst/>
            <a:rect l="l" t="t" r="r" b="b"/>
            <a:pathLst>
              <a:path w="4572000" h="6400800">
                <a:moveTo>
                  <a:pt x="0" y="6400800"/>
                </a:moveTo>
                <a:lnTo>
                  <a:pt x="4572000" y="6400800"/>
                </a:lnTo>
                <a:lnTo>
                  <a:pt x="4572000" y="0"/>
                </a:lnTo>
                <a:lnTo>
                  <a:pt x="0" y="0"/>
                </a:lnTo>
                <a:lnTo>
                  <a:pt x="0" y="6400800"/>
                </a:lnTo>
                <a:close/>
              </a:path>
            </a:pathLst>
          </a:custGeom>
          <a:solidFill>
            <a:srgbClr val="F267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4290" y="0"/>
            <a:ext cx="4457709" cy="628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6900" y="5940425"/>
            <a:ext cx="65214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000" b="1" spc="-20" dirty="0" err="1">
                <a:solidFill>
                  <a:srgbClr val="FFFFFF"/>
                </a:solidFill>
                <a:latin typeface="Calibri"/>
                <a:cs typeface="Calibri"/>
              </a:rPr>
              <a:t>Muusika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133600" y="58674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152400" y="0"/>
                </a:moveTo>
                <a:lnTo>
                  <a:pt x="104231" y="7769"/>
                </a:lnTo>
                <a:lnTo>
                  <a:pt x="62396" y="29405"/>
                </a:lnTo>
                <a:lnTo>
                  <a:pt x="29405" y="62396"/>
                </a:lnTo>
                <a:lnTo>
                  <a:pt x="7769" y="104231"/>
                </a:lnTo>
                <a:lnTo>
                  <a:pt x="0" y="152400"/>
                </a:lnTo>
                <a:lnTo>
                  <a:pt x="7769" y="200568"/>
                </a:lnTo>
                <a:lnTo>
                  <a:pt x="29405" y="242403"/>
                </a:lnTo>
                <a:lnTo>
                  <a:pt x="62396" y="275394"/>
                </a:lnTo>
                <a:lnTo>
                  <a:pt x="104231" y="297030"/>
                </a:lnTo>
                <a:lnTo>
                  <a:pt x="152400" y="304800"/>
                </a:lnTo>
                <a:lnTo>
                  <a:pt x="200568" y="297030"/>
                </a:lnTo>
                <a:lnTo>
                  <a:pt x="242403" y="275394"/>
                </a:lnTo>
                <a:lnTo>
                  <a:pt x="275394" y="242403"/>
                </a:lnTo>
                <a:lnTo>
                  <a:pt x="297030" y="200568"/>
                </a:lnTo>
                <a:lnTo>
                  <a:pt x="304800" y="152400"/>
                </a:lnTo>
                <a:lnTo>
                  <a:pt x="297030" y="104231"/>
                </a:lnTo>
                <a:lnTo>
                  <a:pt x="275394" y="62396"/>
                </a:lnTo>
                <a:lnTo>
                  <a:pt x="242403" y="29405"/>
                </a:lnTo>
                <a:lnTo>
                  <a:pt x="200568" y="7769"/>
                </a:lnTo>
                <a:lnTo>
                  <a:pt x="152400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343" y="1104900"/>
            <a:ext cx="3289300" cy="4572000"/>
          </a:xfrm>
          <a:custGeom>
            <a:avLst/>
            <a:gdLst/>
            <a:ahLst/>
            <a:cxnLst/>
            <a:rect l="l" t="t" r="r" b="b"/>
            <a:pathLst>
              <a:path w="3289300" h="45720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4419600"/>
                </a:lnTo>
                <a:lnTo>
                  <a:pt x="2381" y="4507706"/>
                </a:lnTo>
                <a:lnTo>
                  <a:pt x="19050" y="4552950"/>
                </a:lnTo>
                <a:lnTo>
                  <a:pt x="64293" y="4569618"/>
                </a:lnTo>
                <a:lnTo>
                  <a:pt x="152400" y="4572000"/>
                </a:lnTo>
                <a:lnTo>
                  <a:pt x="3136912" y="4572000"/>
                </a:lnTo>
                <a:lnTo>
                  <a:pt x="3225011" y="4569618"/>
                </a:lnTo>
                <a:lnTo>
                  <a:pt x="3270251" y="4552950"/>
                </a:lnTo>
                <a:lnTo>
                  <a:pt x="3286918" y="4507706"/>
                </a:lnTo>
                <a:lnTo>
                  <a:pt x="3289300" y="44196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3136912" y="0"/>
                </a:moveTo>
                <a:lnTo>
                  <a:pt x="152400" y="0"/>
                </a:ln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close/>
              </a:path>
            </a:pathLst>
          </a:custGeom>
          <a:solidFill>
            <a:srgbClr val="C14E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41343" y="1104900"/>
            <a:ext cx="3289300" cy="533400"/>
          </a:xfrm>
          <a:custGeom>
            <a:avLst/>
            <a:gdLst/>
            <a:ahLst/>
            <a:cxnLst/>
            <a:rect l="l" t="t" r="r" b="b"/>
            <a:pathLst>
              <a:path w="3289300" h="533400">
                <a:moveTo>
                  <a:pt x="152400" y="0"/>
                </a:moveTo>
                <a:lnTo>
                  <a:pt x="64293" y="2381"/>
                </a:lnTo>
                <a:lnTo>
                  <a:pt x="19050" y="19050"/>
                </a:lnTo>
                <a:lnTo>
                  <a:pt x="2381" y="64293"/>
                </a:lnTo>
                <a:lnTo>
                  <a:pt x="0" y="152400"/>
                </a:lnTo>
                <a:lnTo>
                  <a:pt x="0" y="533400"/>
                </a:lnTo>
                <a:lnTo>
                  <a:pt x="3289300" y="533400"/>
                </a:lnTo>
                <a:lnTo>
                  <a:pt x="3289300" y="152400"/>
                </a:lnTo>
                <a:lnTo>
                  <a:pt x="3286918" y="64293"/>
                </a:lnTo>
                <a:lnTo>
                  <a:pt x="3270251" y="19050"/>
                </a:lnTo>
                <a:lnTo>
                  <a:pt x="3225011" y="2381"/>
                </a:lnTo>
                <a:lnTo>
                  <a:pt x="3136912" y="0"/>
                </a:lnTo>
                <a:lnTo>
                  <a:pt x="152400" y="0"/>
                </a:lnTo>
                <a:close/>
              </a:path>
            </a:pathLst>
          </a:custGeom>
          <a:ln w="76200">
            <a:solidFill>
              <a:srgbClr val="C14E2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67357" y="5890085"/>
            <a:ext cx="694902" cy="2594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37739" y="5937377"/>
            <a:ext cx="100965" cy="182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spc="3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63497" y="2703398"/>
            <a:ext cx="2532887" cy="19084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566938" y="1276350"/>
            <a:ext cx="143827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Mängi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mitut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1200" b="1" spc="40" dirty="0" err="1">
                <a:solidFill>
                  <a:srgbClr val="FFFFFF"/>
                </a:solidFill>
                <a:latin typeface="Calibri"/>
                <a:cs typeface="Calibri"/>
              </a:rPr>
              <a:t>nooti</a:t>
            </a:r>
            <a:r>
              <a:rPr lang="en-GB" sz="1200" b="1" spc="40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3428" rIns="0" bIns="0" rtlCol="0">
            <a:spAutoFit/>
          </a:bodyPr>
          <a:lstStyle/>
          <a:p>
            <a:pPr marL="863600">
              <a:lnSpc>
                <a:spcPct val="100000"/>
              </a:lnSpc>
            </a:pPr>
            <a:r>
              <a:rPr lang="en-GB" sz="2800" spc="-40" dirty="0" err="1"/>
              <a:t>Meloodia</a:t>
            </a:r>
            <a:endParaRPr sz="2800" dirty="0"/>
          </a:p>
        </p:txBody>
      </p:sp>
      <p:sp>
        <p:nvSpPr>
          <p:cNvPr id="15" name="object 15"/>
          <p:cNvSpPr/>
          <p:nvPr/>
        </p:nvSpPr>
        <p:spPr>
          <a:xfrm>
            <a:off x="850224" y="3587369"/>
            <a:ext cx="88900" cy="140970"/>
          </a:xfrm>
          <a:custGeom>
            <a:avLst/>
            <a:gdLst/>
            <a:ahLst/>
            <a:cxnLst/>
            <a:rect l="l" t="t" r="r" b="b"/>
            <a:pathLst>
              <a:path w="88900" h="140970">
                <a:moveTo>
                  <a:pt x="82308" y="0"/>
                </a:moveTo>
                <a:lnTo>
                  <a:pt x="79692" y="0"/>
                </a:lnTo>
                <a:lnTo>
                  <a:pt x="78232" y="444"/>
                </a:lnTo>
                <a:lnTo>
                  <a:pt x="36664" y="29895"/>
                </a:lnTo>
                <a:lnTo>
                  <a:pt x="3238" y="29895"/>
                </a:lnTo>
                <a:lnTo>
                  <a:pt x="0" y="33134"/>
                </a:lnTo>
                <a:lnTo>
                  <a:pt x="0" y="103276"/>
                </a:lnTo>
                <a:lnTo>
                  <a:pt x="3238" y="106527"/>
                </a:lnTo>
                <a:lnTo>
                  <a:pt x="36410" y="106527"/>
                </a:lnTo>
                <a:lnTo>
                  <a:pt x="78803" y="140614"/>
                </a:lnTo>
                <a:lnTo>
                  <a:pt x="81775" y="140957"/>
                </a:lnTo>
                <a:lnTo>
                  <a:pt x="86791" y="138556"/>
                </a:lnTo>
                <a:lnTo>
                  <a:pt x="88392" y="136016"/>
                </a:lnTo>
                <a:lnTo>
                  <a:pt x="88392" y="118148"/>
                </a:lnTo>
                <a:lnTo>
                  <a:pt x="73939" y="118148"/>
                </a:lnTo>
                <a:lnTo>
                  <a:pt x="42202" y="92621"/>
                </a:lnTo>
                <a:lnTo>
                  <a:pt x="40601" y="92062"/>
                </a:lnTo>
                <a:lnTo>
                  <a:pt x="14465" y="92062"/>
                </a:lnTo>
                <a:lnTo>
                  <a:pt x="14465" y="44361"/>
                </a:lnTo>
                <a:lnTo>
                  <a:pt x="40449" y="44361"/>
                </a:lnTo>
                <a:lnTo>
                  <a:pt x="41910" y="43891"/>
                </a:lnTo>
                <a:lnTo>
                  <a:pt x="73939" y="21208"/>
                </a:lnTo>
                <a:lnTo>
                  <a:pt x="88392" y="21208"/>
                </a:lnTo>
                <a:lnTo>
                  <a:pt x="88392" y="4533"/>
                </a:lnTo>
                <a:lnTo>
                  <a:pt x="86893" y="2044"/>
                </a:lnTo>
                <a:lnTo>
                  <a:pt x="83439" y="266"/>
                </a:lnTo>
                <a:lnTo>
                  <a:pt x="82308" y="0"/>
                </a:lnTo>
                <a:close/>
              </a:path>
              <a:path w="88900" h="140970">
                <a:moveTo>
                  <a:pt x="88392" y="21208"/>
                </a:moveTo>
                <a:lnTo>
                  <a:pt x="73939" y="21208"/>
                </a:lnTo>
                <a:lnTo>
                  <a:pt x="73939" y="118148"/>
                </a:lnTo>
                <a:lnTo>
                  <a:pt x="88392" y="118148"/>
                </a:lnTo>
                <a:lnTo>
                  <a:pt x="88392" y="21208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58660" y="3618344"/>
            <a:ext cx="28575" cy="79375"/>
          </a:xfrm>
          <a:custGeom>
            <a:avLst/>
            <a:gdLst/>
            <a:ahLst/>
            <a:cxnLst/>
            <a:rect l="l" t="t" r="r" b="b"/>
            <a:pathLst>
              <a:path w="28575" h="79375">
                <a:moveTo>
                  <a:pt x="10693" y="0"/>
                </a:moveTo>
                <a:lnTo>
                  <a:pt x="6997" y="0"/>
                </a:lnTo>
                <a:lnTo>
                  <a:pt x="5283" y="596"/>
                </a:lnTo>
                <a:lnTo>
                  <a:pt x="927" y="4483"/>
                </a:lnTo>
                <a:lnTo>
                  <a:pt x="647" y="9055"/>
                </a:lnTo>
                <a:lnTo>
                  <a:pt x="3314" y="12039"/>
                </a:lnTo>
                <a:lnTo>
                  <a:pt x="7676" y="17956"/>
                </a:lnTo>
                <a:lnTo>
                  <a:pt x="10869" y="24509"/>
                </a:lnTo>
                <a:lnTo>
                  <a:pt x="12831" y="31536"/>
                </a:lnTo>
                <a:lnTo>
                  <a:pt x="13500" y="38874"/>
                </a:lnTo>
                <a:lnTo>
                  <a:pt x="12793" y="46428"/>
                </a:lnTo>
                <a:lnTo>
                  <a:pt x="10717" y="53640"/>
                </a:lnTo>
                <a:lnTo>
                  <a:pt x="7333" y="60339"/>
                </a:lnTo>
                <a:lnTo>
                  <a:pt x="2705" y="66357"/>
                </a:lnTo>
                <a:lnTo>
                  <a:pt x="0" y="69278"/>
                </a:lnTo>
                <a:lnTo>
                  <a:pt x="165" y="73850"/>
                </a:lnTo>
                <a:lnTo>
                  <a:pt x="6007" y="79298"/>
                </a:lnTo>
                <a:lnTo>
                  <a:pt x="10579" y="79121"/>
                </a:lnTo>
                <a:lnTo>
                  <a:pt x="13309" y="76200"/>
                </a:lnTo>
                <a:lnTo>
                  <a:pt x="19585" y="68022"/>
                </a:lnTo>
                <a:lnTo>
                  <a:pt x="24180" y="58923"/>
                </a:lnTo>
                <a:lnTo>
                  <a:pt x="27004" y="49130"/>
                </a:lnTo>
                <a:lnTo>
                  <a:pt x="27965" y="38874"/>
                </a:lnTo>
                <a:lnTo>
                  <a:pt x="27057" y="28912"/>
                </a:lnTo>
                <a:lnTo>
                  <a:pt x="24391" y="19369"/>
                </a:lnTo>
                <a:lnTo>
                  <a:pt x="20051" y="10465"/>
                </a:lnTo>
                <a:lnTo>
                  <a:pt x="14122" y="2425"/>
                </a:lnTo>
                <a:lnTo>
                  <a:pt x="12687" y="825"/>
                </a:lnTo>
                <a:lnTo>
                  <a:pt x="10693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3011" y="3587369"/>
            <a:ext cx="41275" cy="141605"/>
          </a:xfrm>
          <a:custGeom>
            <a:avLst/>
            <a:gdLst/>
            <a:ahLst/>
            <a:cxnLst/>
            <a:rect l="l" t="t" r="r" b="b"/>
            <a:pathLst>
              <a:path w="41275" h="141604">
                <a:moveTo>
                  <a:pt x="10655" y="0"/>
                </a:moveTo>
                <a:lnTo>
                  <a:pt x="6959" y="0"/>
                </a:lnTo>
                <a:lnTo>
                  <a:pt x="5181" y="647"/>
                </a:lnTo>
                <a:lnTo>
                  <a:pt x="876" y="4698"/>
                </a:lnTo>
                <a:lnTo>
                  <a:pt x="736" y="9270"/>
                </a:lnTo>
                <a:lnTo>
                  <a:pt x="3467" y="12179"/>
                </a:lnTo>
                <a:lnTo>
                  <a:pt x="13252" y="24781"/>
                </a:lnTo>
                <a:lnTo>
                  <a:pt x="20415" y="38828"/>
                </a:lnTo>
                <a:lnTo>
                  <a:pt x="24816" y="53968"/>
                </a:lnTo>
                <a:lnTo>
                  <a:pt x="26314" y="69849"/>
                </a:lnTo>
                <a:lnTo>
                  <a:pt x="24771" y="85985"/>
                </a:lnTo>
                <a:lnTo>
                  <a:pt x="20237" y="101330"/>
                </a:lnTo>
                <a:lnTo>
                  <a:pt x="12855" y="115527"/>
                </a:lnTo>
                <a:lnTo>
                  <a:pt x="2768" y="128219"/>
                </a:lnTo>
                <a:lnTo>
                  <a:pt x="0" y="131089"/>
                </a:lnTo>
                <a:lnTo>
                  <a:pt x="88" y="135674"/>
                </a:lnTo>
                <a:lnTo>
                  <a:pt x="5816" y="141198"/>
                </a:lnTo>
                <a:lnTo>
                  <a:pt x="10401" y="141135"/>
                </a:lnTo>
                <a:lnTo>
                  <a:pt x="13182" y="138252"/>
                </a:lnTo>
                <a:lnTo>
                  <a:pt x="25000" y="123379"/>
                </a:lnTo>
                <a:lnTo>
                  <a:pt x="33653" y="106741"/>
                </a:lnTo>
                <a:lnTo>
                  <a:pt x="38969" y="88758"/>
                </a:lnTo>
                <a:lnTo>
                  <a:pt x="40779" y="69849"/>
                </a:lnTo>
                <a:lnTo>
                  <a:pt x="39023" y="51240"/>
                </a:lnTo>
                <a:lnTo>
                  <a:pt x="33866" y="33499"/>
                </a:lnTo>
                <a:lnTo>
                  <a:pt x="25472" y="17039"/>
                </a:lnTo>
                <a:lnTo>
                  <a:pt x="14008" y="2273"/>
                </a:lnTo>
                <a:lnTo>
                  <a:pt x="12573" y="761"/>
                </a:lnTo>
                <a:lnTo>
                  <a:pt x="1065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1340</TotalTime>
  <Words>566</Words>
  <Application>Microsoft Office PowerPoint</Application>
  <PresentationFormat>Custom</PresentationFormat>
  <Paragraphs>250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Cambria</vt:lpstr>
      <vt:lpstr>Times New Roman</vt:lpstr>
      <vt:lpstr>Office Theme</vt:lpstr>
      <vt:lpstr>Muusika. Kaardid</vt:lpstr>
      <vt:lpstr>Muusika. Kaardid</vt:lpstr>
      <vt:lpstr>Trumm</vt:lpstr>
      <vt:lpstr>Trumm scratch.mit.edu</vt:lpstr>
      <vt:lpstr>Rütm</vt:lpstr>
      <vt:lpstr>Rütm scratch.mit.edu</vt:lpstr>
      <vt:lpstr>Trummi animatsioon</vt:lpstr>
      <vt:lpstr>Trummi animeerimine scratch.mit.edu</vt:lpstr>
      <vt:lpstr>Meloodia</vt:lpstr>
      <vt:lpstr>Meloodia scratch.mit.edu</vt:lpstr>
      <vt:lpstr>Akord</vt:lpstr>
      <vt:lpstr>Akord scratch.mit.edu</vt:lpstr>
      <vt:lpstr>Üllatuslugu</vt:lpstr>
      <vt:lpstr>Üllatuslugu scratch.mit.edu</vt:lpstr>
      <vt:lpstr>Beatbox</vt:lpstr>
      <vt:lpstr>Beatbox scratch.mit.edu</vt:lpstr>
      <vt:lpstr>Heli lindistamine</vt:lpstr>
      <vt:lpstr>Heli lindistamine scratch.mit.edu</vt:lpstr>
      <vt:lpstr>Loo mängimine</vt:lpstr>
      <vt:lpstr>Loo mängimine scratch.mit.edu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Make Music  Cards</dc:title>
  <cp:lastModifiedBy>Tauno Palts</cp:lastModifiedBy>
  <cp:revision>18</cp:revision>
  <dcterms:created xsi:type="dcterms:W3CDTF">2016-11-28T17:06:00Z</dcterms:created>
  <dcterms:modified xsi:type="dcterms:W3CDTF">2018-04-18T10:48:42Z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2016-11-09T00:00:00Z</vt:filetime>
  </property>
  <property fmtid="{D5CDD505-2E9C-101B-9397-08002B2CF9AE}" pid="3" name="Creator">
    <vt:lpwstr>Adobe InDesign CC 2015 (Macintosh)</vt:lpwstr>
  </property>
  <property fmtid="{D5CDD505-2E9C-101B-9397-08002B2CF9AE}" pid="4" name="LastSaved">
    <vt:filetime>2016-11-28T00:00:00Z</vt:filetime>
  </property>
</Properties>
</file>