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2" r:id="rId6"/>
    <p:sldId id="281" r:id="rId7"/>
    <p:sldId id="283" r:id="rId8"/>
    <p:sldId id="284" r:id="rId9"/>
    <p:sldId id="287" r:id="rId10"/>
    <p:sldId id="288" r:id="rId11"/>
    <p:sldId id="289" r:id="rId12"/>
    <p:sldId id="290" r:id="rId13"/>
  </p:sldIdLst>
  <p:sldSz cx="4572000" cy="6400800"/>
  <p:notesSz cx="4572000" cy="6400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738" y="-2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900" y="1984248"/>
            <a:ext cx="3886200" cy="1344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5800" y="3584448"/>
            <a:ext cx="320040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2860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5458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900" y="264871"/>
            <a:ext cx="414020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5900" y="1264300"/>
            <a:ext cx="4140200" cy="3832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8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628" y="63487"/>
            <a:ext cx="4136580" cy="5791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0" y="0"/>
            <a:ext cx="4572000" cy="640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  <a:tabLst>
                <a:tab pos="2323465" algn="r"/>
              </a:tabLst>
            </a:pPr>
            <a:r>
              <a:rPr sz="1000" b="1" spc="-35" dirty="0">
                <a:solidFill>
                  <a:srgbClr val="FFFFFF"/>
                </a:solidFill>
                <a:latin typeface="Cambria"/>
                <a:cs typeface="Cambria"/>
              </a:rPr>
              <a:t>Create</a:t>
            </a:r>
            <a:r>
              <a:rPr sz="1000" b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000" b="1" spc="-25" dirty="0">
                <a:solidFill>
                  <a:srgbClr val="FFFFFF"/>
                </a:solidFill>
                <a:latin typeface="Cambria"/>
                <a:cs typeface="Cambria"/>
              </a:rPr>
              <a:t> Story</a:t>
            </a:r>
            <a:r>
              <a:rPr sz="11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	1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246120" y="0"/>
                </a:moveTo>
                <a:lnTo>
                  <a:pt x="335280" y="0"/>
                </a:ln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35280" y="0"/>
                </a:move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lnTo>
                  <a:pt x="335280" y="0"/>
                </a:lnTo>
                <a:close/>
              </a:path>
            </a:pathLst>
          </a:custGeom>
          <a:ln w="76200">
            <a:solidFill>
              <a:srgbClr val="7266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0" y="952500"/>
            <a:ext cx="3048000" cy="762000"/>
          </a:xfrm>
          <a:custGeom>
            <a:avLst/>
            <a:gdLst/>
            <a:ahLst/>
            <a:cxnLst/>
            <a:rect l="l" t="t" r="r" b="b"/>
            <a:pathLst>
              <a:path w="3048000" h="762000">
                <a:moveTo>
                  <a:pt x="0" y="762000"/>
                </a:moveTo>
                <a:lnTo>
                  <a:pt x="3048000" y="762000"/>
                </a:lnTo>
                <a:lnTo>
                  <a:pt x="30480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39343" y="866775"/>
            <a:ext cx="229362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2700" spc="40" dirty="0" err="1">
                <a:solidFill>
                  <a:srgbClr val="7266A7"/>
                </a:solidFill>
              </a:rPr>
              <a:t>Arvutamise</a:t>
            </a:r>
            <a:endParaRPr sz="2700" dirty="0"/>
          </a:p>
        </p:txBody>
      </p:sp>
      <p:sp>
        <p:nvSpPr>
          <p:cNvPr id="15" name="object 15"/>
          <p:cNvSpPr txBox="1"/>
          <p:nvPr/>
        </p:nvSpPr>
        <p:spPr>
          <a:xfrm>
            <a:off x="1824101" y="1278254"/>
            <a:ext cx="1719534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2700" b="1" spc="50" dirty="0" err="1">
                <a:solidFill>
                  <a:srgbClr val="7266A7"/>
                </a:solidFill>
                <a:latin typeface="Cambria"/>
                <a:cs typeface="Cambria"/>
              </a:rPr>
              <a:t>kaardid</a:t>
            </a:r>
            <a:r>
              <a:rPr lang="en-GB" sz="2700" b="1" spc="50" dirty="0">
                <a:solidFill>
                  <a:srgbClr val="7266A7"/>
                </a:solidFill>
                <a:latin typeface="Cambria"/>
                <a:cs typeface="Cambria"/>
              </a:rPr>
              <a:t> 2</a:t>
            </a:r>
            <a:endParaRPr sz="2700" dirty="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4293" y="4413250"/>
            <a:ext cx="29019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5765" marR="5080" indent="-393700">
              <a:lnSpc>
                <a:spcPct val="100000"/>
              </a:lnSpc>
            </a:pPr>
            <a:r>
              <a:rPr lang="en-GB" sz="1400" b="1" spc="25" dirty="0">
                <a:solidFill>
                  <a:srgbClr val="7266A7"/>
                </a:solidFill>
                <a:latin typeface="Calibri"/>
                <a:cs typeface="Calibri"/>
              </a:rPr>
              <a:t>Vali </a:t>
            </a:r>
            <a:r>
              <a:rPr lang="en-GB" sz="1400" b="1" spc="25" dirty="0" err="1">
                <a:solidFill>
                  <a:srgbClr val="7266A7"/>
                </a:solidFill>
                <a:latin typeface="Calibri"/>
                <a:cs typeface="Calibri"/>
              </a:rPr>
              <a:t>tegelane</a:t>
            </a:r>
            <a:r>
              <a:rPr lang="en-GB" sz="1400" b="1" spc="25" dirty="0">
                <a:solidFill>
                  <a:srgbClr val="7266A7"/>
                </a:solidFill>
                <a:latin typeface="Calibri"/>
                <a:cs typeface="Calibri"/>
              </a:rPr>
              <a:t>, </a:t>
            </a:r>
            <a:r>
              <a:rPr lang="en-GB" sz="1400" b="1" spc="25" dirty="0" err="1">
                <a:solidFill>
                  <a:srgbClr val="7266A7"/>
                </a:solidFill>
                <a:latin typeface="Calibri"/>
                <a:cs typeface="Calibri"/>
              </a:rPr>
              <a:t>lisa</a:t>
            </a:r>
            <a:r>
              <a:rPr lang="en-GB" sz="1400" b="1" spc="25" dirty="0">
                <a:solidFill>
                  <a:srgbClr val="7266A7"/>
                </a:solidFill>
                <a:latin typeface="Calibri"/>
                <a:cs typeface="Calibri"/>
              </a:rPr>
              <a:t> </a:t>
            </a:r>
            <a:r>
              <a:rPr lang="en-GB" sz="1400" b="1" spc="25" dirty="0" err="1">
                <a:solidFill>
                  <a:srgbClr val="7266A7"/>
                </a:solidFill>
                <a:latin typeface="Calibri"/>
                <a:cs typeface="Calibri"/>
              </a:rPr>
              <a:t>küsimus</a:t>
            </a:r>
            <a:r>
              <a:rPr lang="en-GB" sz="1400" b="1" spc="25" dirty="0">
                <a:solidFill>
                  <a:srgbClr val="7266A7"/>
                </a:solidFill>
                <a:latin typeface="Calibri"/>
                <a:cs typeface="Calibri"/>
              </a:rPr>
              <a:t> </a:t>
            </a:r>
            <a:r>
              <a:rPr lang="en-GB" sz="1400" b="1" spc="25" dirty="0" err="1">
                <a:solidFill>
                  <a:srgbClr val="7266A7"/>
                </a:solidFill>
                <a:latin typeface="Calibri"/>
                <a:cs typeface="Calibri"/>
              </a:rPr>
              <a:t>ja</a:t>
            </a:r>
            <a:r>
              <a:rPr lang="en-GB" sz="1400" b="1" spc="25" dirty="0">
                <a:solidFill>
                  <a:srgbClr val="7266A7"/>
                </a:solidFill>
                <a:latin typeface="Calibri"/>
                <a:cs typeface="Calibri"/>
              </a:rPr>
              <a:t> </a:t>
            </a:r>
            <a:r>
              <a:rPr lang="en-GB" sz="1400" b="1" spc="25" dirty="0" err="1">
                <a:solidFill>
                  <a:srgbClr val="7266A7"/>
                </a:solidFill>
                <a:latin typeface="Calibri"/>
                <a:cs typeface="Calibri"/>
              </a:rPr>
              <a:t>kontrolli</a:t>
            </a:r>
            <a:r>
              <a:rPr lang="en-GB" sz="1400" b="1" spc="25" dirty="0">
                <a:solidFill>
                  <a:srgbClr val="7266A7"/>
                </a:solidFill>
                <a:latin typeface="Calibri"/>
                <a:cs typeface="Calibri"/>
              </a:rPr>
              <a:t> </a:t>
            </a:r>
            <a:r>
              <a:rPr lang="en-GB" sz="1400" b="1" spc="25" dirty="0" err="1">
                <a:solidFill>
                  <a:srgbClr val="7266A7"/>
                </a:solidFill>
                <a:latin typeface="Calibri"/>
                <a:cs typeface="Calibri"/>
              </a:rPr>
              <a:t>vastust</a:t>
            </a:r>
            <a:r>
              <a:rPr lang="en-GB" sz="1400" b="1" spc="25" dirty="0">
                <a:solidFill>
                  <a:srgbClr val="7266A7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7" name="object 17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6900" y="5940425"/>
            <a:ext cx="12109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scratch.mit.edu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9020" y="2050288"/>
            <a:ext cx="1456931" cy="1094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9020" y="3243198"/>
            <a:ext cx="1463037" cy="10972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31834" y="3243198"/>
            <a:ext cx="1463040" cy="10972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41041" y="2050275"/>
            <a:ext cx="1450733" cy="10942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1325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DF67A2EC-7659-4A2E-A5DB-566B4705CFA5}"/>
              </a:ext>
            </a:extLst>
          </p:cNvPr>
          <p:cNvSpPr/>
          <p:nvPr/>
        </p:nvSpPr>
        <p:spPr>
          <a:xfrm>
            <a:off x="0" y="0"/>
            <a:ext cx="4572000" cy="1329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882900"/>
            <a:ext cx="4572000" cy="2362200"/>
          </a:xfrm>
          <a:custGeom>
            <a:avLst/>
            <a:gdLst/>
            <a:ahLst/>
            <a:cxnLst/>
            <a:rect l="l" t="t" r="r" b="b"/>
            <a:pathLst>
              <a:path w="4572000" h="2362200">
                <a:moveTo>
                  <a:pt x="0" y="2362200"/>
                </a:moveTo>
                <a:lnTo>
                  <a:pt x="4572000" y="2362200"/>
                </a:lnTo>
                <a:lnTo>
                  <a:pt x="4572000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05FF1C-B01D-49D5-8380-2F3DDD1E6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81" y="2908300"/>
            <a:ext cx="2999038" cy="235741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5232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08050"/>
            <a:ext cx="4572000" cy="1974850"/>
          </a:xfrm>
          <a:custGeom>
            <a:avLst/>
            <a:gdLst/>
            <a:ahLst/>
            <a:cxnLst/>
            <a:rect l="l" t="t" r="r" b="b"/>
            <a:pathLst>
              <a:path w="4572000" h="1974850">
                <a:moveTo>
                  <a:pt x="0" y="1974850"/>
                </a:moveTo>
                <a:lnTo>
                  <a:pt x="4572000" y="1974850"/>
                </a:lnTo>
                <a:lnTo>
                  <a:pt x="4572000" y="0"/>
                </a:lnTo>
                <a:lnTo>
                  <a:pt x="0" y="0"/>
                </a:lnTo>
                <a:lnTo>
                  <a:pt x="0" y="197485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8702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953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91056" y="1054100"/>
            <a:ext cx="297614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200" b="1" spc="-45" dirty="0">
                <a:solidFill>
                  <a:srgbClr val="00A1CB"/>
                </a:solidFill>
                <a:latin typeface="Cambria"/>
                <a:cs typeface="Cambria"/>
              </a:rPr>
              <a:t>1) MUUTUJATE ARV1 ja ARV2 LISAMINE</a:t>
            </a:r>
            <a:endParaRPr lang="fi-FI" sz="1200" dirty="0">
              <a:latin typeface="Cambria"/>
              <a:cs typeface="Cambri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5900" y="264871"/>
            <a:ext cx="4140200" cy="559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5" dirty="0" err="1"/>
              <a:t>Küsimuse</a:t>
            </a:r>
            <a:r>
              <a:rPr lang="en-GB" spc="45" dirty="0"/>
              <a:t> </a:t>
            </a:r>
            <a:r>
              <a:rPr lang="en-GB" spc="45" dirty="0" err="1"/>
              <a:t>kordamine</a:t>
            </a:r>
            <a:endParaRPr spc="-25" dirty="0"/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900" spc="10" dirty="0">
                <a:latin typeface="Calibri"/>
                <a:cs typeface="Calibri"/>
              </a:rPr>
              <a:t>scratch.mit.edu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5245100"/>
            <a:ext cx="4572000" cy="1155700"/>
          </a:xfrm>
          <a:custGeom>
            <a:avLst/>
            <a:gdLst/>
            <a:ahLst/>
            <a:cxnLst/>
            <a:rect l="l" t="t" r="r" b="b"/>
            <a:pathLst>
              <a:path w="4572000" h="1155700">
                <a:moveTo>
                  <a:pt x="0" y="1155700"/>
                </a:moveTo>
                <a:lnTo>
                  <a:pt x="4572000" y="1155700"/>
                </a:lnTo>
                <a:lnTo>
                  <a:pt x="4572000" y="0"/>
                </a:lnTo>
                <a:lnTo>
                  <a:pt x="0" y="0"/>
                </a:lnTo>
                <a:lnTo>
                  <a:pt x="0" y="11557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5232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62000" y="5410200"/>
            <a:ext cx="2244851" cy="59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3915">
              <a:lnSpc>
                <a:spcPct val="100000"/>
              </a:lnSpc>
            </a:pPr>
            <a:r>
              <a:rPr lang="en-GB" sz="1200" b="1" spc="-40" dirty="0">
                <a:solidFill>
                  <a:srgbClr val="6BA883"/>
                </a:solidFill>
                <a:latin typeface="Cambria"/>
                <a:cs typeface="Cambria"/>
              </a:rPr>
              <a:t>3) KATSETA!</a:t>
            </a:r>
            <a:endParaRPr sz="1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Klõpsa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alustamiseks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rohelisele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lipule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.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782595" y="5680075"/>
            <a:ext cx="551920" cy="450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73070" y="5670550"/>
            <a:ext cx="571500" cy="469900"/>
          </a:xfrm>
          <a:custGeom>
            <a:avLst/>
            <a:gdLst/>
            <a:ahLst/>
            <a:cxnLst/>
            <a:rect l="l" t="t" r="r" b="b"/>
            <a:pathLst>
              <a:path w="571500" h="46990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384175"/>
                </a:lnTo>
                <a:lnTo>
                  <a:pt x="3859" y="410080"/>
                </a:lnTo>
                <a:lnTo>
                  <a:pt x="17435" y="438157"/>
                </a:lnTo>
                <a:lnTo>
                  <a:pt x="43725" y="460675"/>
                </a:lnTo>
                <a:lnTo>
                  <a:pt x="85725" y="469900"/>
                </a:lnTo>
                <a:lnTo>
                  <a:pt x="485241" y="469900"/>
                </a:lnTo>
                <a:lnTo>
                  <a:pt x="511146" y="466040"/>
                </a:lnTo>
                <a:lnTo>
                  <a:pt x="539224" y="452464"/>
                </a:lnTo>
                <a:lnTo>
                  <a:pt x="561742" y="426174"/>
                </a:lnTo>
                <a:lnTo>
                  <a:pt x="570966" y="384175"/>
                </a:lnTo>
                <a:lnTo>
                  <a:pt x="570966" y="85725"/>
                </a:lnTo>
                <a:lnTo>
                  <a:pt x="567108" y="59819"/>
                </a:lnTo>
                <a:lnTo>
                  <a:pt x="553535" y="31742"/>
                </a:lnTo>
                <a:lnTo>
                  <a:pt x="527246" y="9224"/>
                </a:lnTo>
                <a:lnTo>
                  <a:pt x="485241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87637" y="5930900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93377" y="591057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20320"/>
                </a:moveTo>
                <a:lnTo>
                  <a:pt x="1596" y="28231"/>
                </a:lnTo>
                <a:lnTo>
                  <a:pt x="5949" y="34690"/>
                </a:lnTo>
                <a:lnTo>
                  <a:pt x="12408" y="39043"/>
                </a:lnTo>
                <a:lnTo>
                  <a:pt x="20320" y="40640"/>
                </a:lnTo>
                <a:lnTo>
                  <a:pt x="28231" y="39043"/>
                </a:lnTo>
                <a:lnTo>
                  <a:pt x="34690" y="34690"/>
                </a:lnTo>
                <a:lnTo>
                  <a:pt x="39043" y="28231"/>
                </a:lnTo>
                <a:lnTo>
                  <a:pt x="40640" y="20320"/>
                </a:lnTo>
                <a:lnTo>
                  <a:pt x="39043" y="12408"/>
                </a:lnTo>
                <a:lnTo>
                  <a:pt x="34690" y="5949"/>
                </a:lnTo>
                <a:lnTo>
                  <a:pt x="28231" y="1596"/>
                </a:lnTo>
                <a:lnTo>
                  <a:pt x="20320" y="0"/>
                </a:lnTo>
                <a:lnTo>
                  <a:pt x="12408" y="1596"/>
                </a:lnTo>
                <a:lnTo>
                  <a:pt x="5949" y="5949"/>
                </a:lnTo>
                <a:lnTo>
                  <a:pt x="1596" y="12408"/>
                </a:lnTo>
                <a:lnTo>
                  <a:pt x="0" y="2032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 flipV="1">
            <a:off x="1684114" y="3236606"/>
            <a:ext cx="217488" cy="59786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192912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933368" y="3223953"/>
            <a:ext cx="223153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-40" dirty="0" err="1">
                <a:solidFill>
                  <a:srgbClr val="636466"/>
                </a:solidFill>
                <a:latin typeface="Trebuchet MS"/>
                <a:cs typeface="Trebuchet MS"/>
              </a:rPr>
              <a:t>Punktid</a:t>
            </a:r>
            <a:r>
              <a:rPr lang="en-GB" sz="900" b="1" spc="-40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40" dirty="0" err="1">
                <a:solidFill>
                  <a:srgbClr val="636466"/>
                </a:solidFill>
                <a:latin typeface="Trebuchet MS"/>
                <a:cs typeface="Trebuchet MS"/>
              </a:rPr>
              <a:t>nullitakse</a:t>
            </a:r>
            <a:r>
              <a:rPr lang="en-GB" sz="900" b="1" spc="-40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40" dirty="0" err="1">
                <a:solidFill>
                  <a:srgbClr val="636466"/>
                </a:solidFill>
                <a:latin typeface="Trebuchet MS"/>
                <a:cs typeface="Trebuchet MS"/>
              </a:rPr>
              <a:t>kõige</a:t>
            </a:r>
            <a:r>
              <a:rPr lang="en-GB" sz="900" b="1" spc="-40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40" dirty="0" err="1">
                <a:solidFill>
                  <a:srgbClr val="636466"/>
                </a:solidFill>
                <a:latin typeface="Trebuchet MS"/>
                <a:cs typeface="Trebuchet MS"/>
              </a:rPr>
              <a:t>alguses</a:t>
            </a:r>
            <a:endParaRPr sz="900" dirty="0">
              <a:latin typeface="Trebuchet MS"/>
              <a:cs typeface="Trebuchet M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99CBCBB-9975-4D6F-A104-48B48F8027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786" r="49668" b="786"/>
          <a:stretch/>
        </p:blipFill>
        <p:spPr>
          <a:xfrm>
            <a:off x="1349954" y="1447341"/>
            <a:ext cx="885808" cy="79346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7" name="object 19">
            <a:extLst>
              <a:ext uri="{FF2B5EF4-FFF2-40B4-BE49-F238E27FC236}">
                <a16:creationId xmlns:a16="http://schemas.microsoft.com/office/drawing/2014/main" id="{E6067348-04D2-4D56-A11F-51E4DEFA24C2}"/>
              </a:ext>
            </a:extLst>
          </p:cNvPr>
          <p:cNvSpPr txBox="1"/>
          <p:nvPr/>
        </p:nvSpPr>
        <p:spPr>
          <a:xfrm>
            <a:off x="304800" y="1774825"/>
            <a:ext cx="76277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b="1" spc="15" dirty="0">
                <a:solidFill>
                  <a:srgbClr val="636466"/>
                </a:solidFill>
                <a:latin typeface="Calibri"/>
                <a:cs typeface="Calibri"/>
              </a:rPr>
              <a:t>Vali “</a:t>
            </a:r>
            <a:r>
              <a:rPr lang="en-US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Andmed</a:t>
            </a:r>
            <a:r>
              <a:rPr lang="en-US" sz="900" b="1" spc="15" dirty="0">
                <a:solidFill>
                  <a:srgbClr val="636466"/>
                </a:solidFill>
                <a:latin typeface="Calibri"/>
                <a:cs typeface="Calibri"/>
              </a:rPr>
              <a:t>”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9394D84-AC23-4FC6-9798-851F7A90C9CF}"/>
              </a:ext>
            </a:extLst>
          </p:cNvPr>
          <p:cNvSpPr txBox="1"/>
          <p:nvPr/>
        </p:nvSpPr>
        <p:spPr>
          <a:xfrm>
            <a:off x="381000" y="2556500"/>
            <a:ext cx="166370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Klõpsa</a:t>
            </a:r>
            <a:r>
              <a:rPr lang="en-GB" sz="900" b="1" spc="30" dirty="0">
                <a:solidFill>
                  <a:srgbClr val="636466"/>
                </a:solidFill>
                <a:latin typeface="Calibri"/>
                <a:cs typeface="Calibri"/>
              </a:rPr>
              <a:t> “Loo </a:t>
            </a: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muutuja</a:t>
            </a:r>
            <a:r>
              <a:rPr lang="en-GB" sz="900" b="1" spc="30" dirty="0">
                <a:solidFill>
                  <a:srgbClr val="636466"/>
                </a:solidFill>
                <a:latin typeface="Calibri"/>
                <a:cs typeface="Calibri"/>
              </a:rPr>
              <a:t>”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CD0BE5B5-0E24-469E-8659-058A919C7B83}"/>
              </a:ext>
            </a:extLst>
          </p:cNvPr>
          <p:cNvSpPr txBox="1"/>
          <p:nvPr/>
        </p:nvSpPr>
        <p:spPr>
          <a:xfrm>
            <a:off x="2755074" y="2544445"/>
            <a:ext cx="12420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Pane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muutujate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nimeks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“Arv1”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ja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“Arv2”.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BA6307C6-0939-47FB-995B-BA5E52C64528}"/>
              </a:ext>
            </a:extLst>
          </p:cNvPr>
          <p:cNvSpPr/>
          <p:nvPr/>
        </p:nvSpPr>
        <p:spPr>
          <a:xfrm>
            <a:off x="1075956" y="2059432"/>
            <a:ext cx="362007" cy="481330"/>
          </a:xfrm>
          <a:custGeom>
            <a:avLst/>
            <a:gdLst/>
            <a:ahLst/>
            <a:cxnLst/>
            <a:rect l="l" t="t" r="r" b="b"/>
            <a:pathLst>
              <a:path w="267334" h="481330">
                <a:moveTo>
                  <a:pt x="266801" y="25"/>
                </a:moveTo>
                <a:lnTo>
                  <a:pt x="0" y="0"/>
                </a:lnTo>
                <a:lnTo>
                  <a:pt x="0" y="480885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A4EF06A3-7BBC-406B-A7C2-575261B2F921}"/>
              </a:ext>
            </a:extLst>
          </p:cNvPr>
          <p:cNvSpPr/>
          <p:nvPr/>
        </p:nvSpPr>
        <p:spPr>
          <a:xfrm>
            <a:off x="1075960" y="1854199"/>
            <a:ext cx="362007" cy="45719"/>
          </a:xfrm>
          <a:custGeom>
            <a:avLst/>
            <a:gdLst/>
            <a:ahLst/>
            <a:cxnLst/>
            <a:rect l="l" t="t" r="r" b="b"/>
            <a:pathLst>
              <a:path w="267334">
                <a:moveTo>
                  <a:pt x="0" y="0"/>
                </a:moveTo>
                <a:lnTo>
                  <a:pt x="266801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37967" y="183641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0" y="20320"/>
                </a:moveTo>
                <a:lnTo>
                  <a:pt x="1596" y="12408"/>
                </a:lnTo>
                <a:lnTo>
                  <a:pt x="5949" y="5949"/>
                </a:lnTo>
                <a:lnTo>
                  <a:pt x="12408" y="1596"/>
                </a:lnTo>
                <a:lnTo>
                  <a:pt x="20320" y="0"/>
                </a:lnTo>
                <a:lnTo>
                  <a:pt x="28231" y="1596"/>
                </a:lnTo>
                <a:lnTo>
                  <a:pt x="34690" y="5949"/>
                </a:lnTo>
                <a:lnTo>
                  <a:pt x="39043" y="12408"/>
                </a:lnTo>
                <a:lnTo>
                  <a:pt x="40640" y="20320"/>
                </a:lnTo>
                <a:lnTo>
                  <a:pt x="39043" y="28231"/>
                </a:lnTo>
                <a:lnTo>
                  <a:pt x="34690" y="34690"/>
                </a:lnTo>
                <a:lnTo>
                  <a:pt x="28231" y="39043"/>
                </a:lnTo>
                <a:lnTo>
                  <a:pt x="20320" y="40640"/>
                </a:lnTo>
                <a:lnTo>
                  <a:pt x="12408" y="39043"/>
                </a:lnTo>
                <a:lnTo>
                  <a:pt x="5949" y="34690"/>
                </a:lnTo>
                <a:lnTo>
                  <a:pt x="1596" y="28231"/>
                </a:lnTo>
                <a:lnTo>
                  <a:pt x="0" y="2032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35746" y="2042185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0319" y="0"/>
                </a:moveTo>
                <a:lnTo>
                  <a:pt x="28231" y="1596"/>
                </a:lnTo>
                <a:lnTo>
                  <a:pt x="34690" y="5949"/>
                </a:lnTo>
                <a:lnTo>
                  <a:pt x="39043" y="12408"/>
                </a:lnTo>
                <a:lnTo>
                  <a:pt x="40639" y="20320"/>
                </a:lnTo>
                <a:lnTo>
                  <a:pt x="39043" y="28231"/>
                </a:lnTo>
                <a:lnTo>
                  <a:pt x="34690" y="34690"/>
                </a:lnTo>
                <a:lnTo>
                  <a:pt x="28231" y="39043"/>
                </a:lnTo>
                <a:lnTo>
                  <a:pt x="20319" y="40640"/>
                </a:lnTo>
                <a:lnTo>
                  <a:pt x="12408" y="39043"/>
                </a:lnTo>
                <a:lnTo>
                  <a:pt x="5949" y="34690"/>
                </a:lnTo>
                <a:lnTo>
                  <a:pt x="1596" y="28231"/>
                </a:lnTo>
                <a:lnTo>
                  <a:pt x="0" y="20320"/>
                </a:lnTo>
                <a:lnTo>
                  <a:pt x="1596" y="12408"/>
                </a:lnTo>
                <a:lnTo>
                  <a:pt x="5949" y="5949"/>
                </a:lnTo>
                <a:lnTo>
                  <a:pt x="12408" y="1596"/>
                </a:lnTo>
                <a:lnTo>
                  <a:pt x="20319" y="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30CFE9B1-E9A7-4B3B-9909-F7746826E5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0" y="3002731"/>
            <a:ext cx="666750" cy="70485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0" name="object 41">
            <a:extLst>
              <a:ext uri="{FF2B5EF4-FFF2-40B4-BE49-F238E27FC236}">
                <a16:creationId xmlns:a16="http://schemas.microsoft.com/office/drawing/2014/main" id="{205F4B3B-3F92-47AA-A883-A0D1CD2DAACB}"/>
              </a:ext>
            </a:extLst>
          </p:cNvPr>
          <p:cNvSpPr txBox="1"/>
          <p:nvPr/>
        </p:nvSpPr>
        <p:spPr>
          <a:xfrm>
            <a:off x="2658611" y="3381752"/>
            <a:ext cx="164297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Küsimust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korratakse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10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korda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.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52" name="object 42">
            <a:extLst>
              <a:ext uri="{FF2B5EF4-FFF2-40B4-BE49-F238E27FC236}">
                <a16:creationId xmlns:a16="http://schemas.microsoft.com/office/drawing/2014/main" id="{F27D0126-B34B-4B3A-AB57-771655EB899B}"/>
              </a:ext>
            </a:extLst>
          </p:cNvPr>
          <p:cNvSpPr/>
          <p:nvPr/>
        </p:nvSpPr>
        <p:spPr>
          <a:xfrm flipV="1">
            <a:off x="1302646" y="3392039"/>
            <a:ext cx="1364354" cy="56753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192912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8E6F078-2B77-470C-9ED8-B91C9D2368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7532" y="1275088"/>
            <a:ext cx="1455873" cy="6251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F19A04B-FC2E-463D-9081-04D9E7CA08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7288" y="1910141"/>
            <a:ext cx="1448942" cy="62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3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9688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628" y="63487"/>
            <a:ext cx="4136580" cy="5791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40425"/>
            <a:ext cx="7969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000" b="1" spc="10" dirty="0" err="1">
                <a:solidFill>
                  <a:srgbClr val="FFFFFF"/>
                </a:solidFill>
                <a:latin typeface="Calibri"/>
                <a:cs typeface="Calibri"/>
              </a:rPr>
              <a:t>Animatsioon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-838200" y="305215"/>
            <a:ext cx="5238972" cy="535325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1021715" algn="ctr">
              <a:lnSpc>
                <a:spcPct val="100000"/>
              </a:lnSpc>
            </a:pPr>
            <a:r>
              <a:rPr lang="en-GB" sz="2800" spc="75" dirty="0" err="1"/>
              <a:t>Astendamine</a:t>
            </a:r>
            <a:endParaRPr sz="2800" dirty="0"/>
          </a:p>
        </p:txBody>
      </p:sp>
      <p:sp>
        <p:nvSpPr>
          <p:cNvPr id="14" name="object 14"/>
          <p:cNvSpPr txBox="1"/>
          <p:nvPr/>
        </p:nvSpPr>
        <p:spPr>
          <a:xfrm>
            <a:off x="901796" y="1276350"/>
            <a:ext cx="2908204" cy="20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indent="111125">
              <a:lnSpc>
                <a:spcPct val="125000"/>
              </a:lnSpc>
            </a:pPr>
            <a:r>
              <a:rPr lang="en-GB" sz="1200" b="1" spc="-45" dirty="0" err="1">
                <a:solidFill>
                  <a:srgbClr val="FFFFFF"/>
                </a:solidFill>
                <a:latin typeface="Trebuchet MS"/>
                <a:cs typeface="Trebuchet MS"/>
              </a:rPr>
              <a:t>Võtame</a:t>
            </a:r>
            <a:r>
              <a:rPr lang="en-GB"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GB" sz="1200" b="1" spc="-45" dirty="0" err="1">
                <a:solidFill>
                  <a:srgbClr val="FFFFFF"/>
                </a:solidFill>
                <a:latin typeface="Trebuchet MS"/>
                <a:cs typeface="Trebuchet MS"/>
              </a:rPr>
              <a:t>arvu</a:t>
            </a:r>
            <a:r>
              <a:rPr lang="en-GB"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GB" sz="1200" b="1" spc="-45" dirty="0" err="1">
                <a:solidFill>
                  <a:srgbClr val="FFFFFF"/>
                </a:solidFill>
                <a:latin typeface="Trebuchet MS"/>
                <a:cs typeface="Trebuchet MS"/>
              </a:rPr>
              <a:t>ruutu</a:t>
            </a:r>
            <a:r>
              <a:rPr lang="en-GB"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lang="en-GB" sz="1200" dirty="0">
              <a:latin typeface="Trebuchet MS"/>
              <a:cs typeface="Trebuchet M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1F9D63-05E0-43E1-BC60-A79D3694D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62" y="1700342"/>
            <a:ext cx="2591453" cy="19572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28A231-8DED-4C94-BEE0-D7863A37D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742" y="3670301"/>
            <a:ext cx="2599073" cy="194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0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1325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DF67A2EC-7659-4A2E-A5DB-566B4705CFA5}"/>
              </a:ext>
            </a:extLst>
          </p:cNvPr>
          <p:cNvSpPr/>
          <p:nvPr/>
        </p:nvSpPr>
        <p:spPr>
          <a:xfrm>
            <a:off x="0" y="0"/>
            <a:ext cx="4572000" cy="1329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882900"/>
            <a:ext cx="4572000" cy="2362200"/>
          </a:xfrm>
          <a:custGeom>
            <a:avLst/>
            <a:gdLst/>
            <a:ahLst/>
            <a:cxnLst/>
            <a:rect l="l" t="t" r="r" b="b"/>
            <a:pathLst>
              <a:path w="4572000" h="2362200">
                <a:moveTo>
                  <a:pt x="0" y="2362200"/>
                </a:moveTo>
                <a:lnTo>
                  <a:pt x="4572000" y="2362200"/>
                </a:lnTo>
                <a:lnTo>
                  <a:pt x="4572000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232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08050"/>
            <a:ext cx="4572000" cy="1974850"/>
          </a:xfrm>
          <a:custGeom>
            <a:avLst/>
            <a:gdLst/>
            <a:ahLst/>
            <a:cxnLst/>
            <a:rect l="l" t="t" r="r" b="b"/>
            <a:pathLst>
              <a:path w="4572000" h="1974850">
                <a:moveTo>
                  <a:pt x="0" y="1974850"/>
                </a:moveTo>
                <a:lnTo>
                  <a:pt x="4572000" y="1974850"/>
                </a:lnTo>
                <a:lnTo>
                  <a:pt x="4572000" y="0"/>
                </a:lnTo>
                <a:lnTo>
                  <a:pt x="0" y="0"/>
                </a:lnTo>
                <a:lnTo>
                  <a:pt x="0" y="197485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47AA80-2206-4050-B0FB-76FA9DE3A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488" y="3036538"/>
            <a:ext cx="2807429" cy="199457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28702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953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91056" y="1054100"/>
            <a:ext cx="297614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200" b="1" spc="-45" dirty="0">
                <a:solidFill>
                  <a:srgbClr val="00A1CB"/>
                </a:solidFill>
                <a:latin typeface="Cambria"/>
                <a:cs typeface="Cambria"/>
              </a:rPr>
              <a:t>1) MUUTUJA ARV1 LISAMINE</a:t>
            </a:r>
            <a:endParaRPr lang="fi-FI" sz="1200" dirty="0">
              <a:latin typeface="Cambria"/>
              <a:cs typeface="Cambri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5900" y="264871"/>
            <a:ext cx="4140200" cy="559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5" dirty="0" err="1"/>
              <a:t>Astendamine</a:t>
            </a:r>
            <a:endParaRPr spc="-25" dirty="0"/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900" spc="10" dirty="0">
                <a:latin typeface="Calibri"/>
                <a:cs typeface="Calibri"/>
              </a:rPr>
              <a:t>scratch.mit.edu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5245100"/>
            <a:ext cx="4572000" cy="1155700"/>
          </a:xfrm>
          <a:custGeom>
            <a:avLst/>
            <a:gdLst/>
            <a:ahLst/>
            <a:cxnLst/>
            <a:rect l="l" t="t" r="r" b="b"/>
            <a:pathLst>
              <a:path w="4572000" h="1155700">
                <a:moveTo>
                  <a:pt x="0" y="1155700"/>
                </a:moveTo>
                <a:lnTo>
                  <a:pt x="4572000" y="1155700"/>
                </a:lnTo>
                <a:lnTo>
                  <a:pt x="4572000" y="0"/>
                </a:lnTo>
                <a:lnTo>
                  <a:pt x="0" y="0"/>
                </a:lnTo>
                <a:lnTo>
                  <a:pt x="0" y="11557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5232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62000" y="5410200"/>
            <a:ext cx="2244851" cy="59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3915">
              <a:lnSpc>
                <a:spcPct val="100000"/>
              </a:lnSpc>
            </a:pPr>
            <a:r>
              <a:rPr lang="en-GB" sz="1200" b="1" spc="-40" dirty="0">
                <a:solidFill>
                  <a:srgbClr val="6BA883"/>
                </a:solidFill>
                <a:latin typeface="Cambria"/>
                <a:cs typeface="Cambria"/>
              </a:rPr>
              <a:t>3) KATSETA!</a:t>
            </a:r>
            <a:endParaRPr sz="1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Klõpsa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alustamiseks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rohelisele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lipule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.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782595" y="5680075"/>
            <a:ext cx="551920" cy="450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73070" y="5670550"/>
            <a:ext cx="571500" cy="469900"/>
          </a:xfrm>
          <a:custGeom>
            <a:avLst/>
            <a:gdLst/>
            <a:ahLst/>
            <a:cxnLst/>
            <a:rect l="l" t="t" r="r" b="b"/>
            <a:pathLst>
              <a:path w="571500" h="46990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384175"/>
                </a:lnTo>
                <a:lnTo>
                  <a:pt x="3859" y="410080"/>
                </a:lnTo>
                <a:lnTo>
                  <a:pt x="17435" y="438157"/>
                </a:lnTo>
                <a:lnTo>
                  <a:pt x="43725" y="460675"/>
                </a:lnTo>
                <a:lnTo>
                  <a:pt x="85725" y="469900"/>
                </a:lnTo>
                <a:lnTo>
                  <a:pt x="485241" y="469900"/>
                </a:lnTo>
                <a:lnTo>
                  <a:pt x="511146" y="466040"/>
                </a:lnTo>
                <a:lnTo>
                  <a:pt x="539224" y="452464"/>
                </a:lnTo>
                <a:lnTo>
                  <a:pt x="561742" y="426174"/>
                </a:lnTo>
                <a:lnTo>
                  <a:pt x="570966" y="384175"/>
                </a:lnTo>
                <a:lnTo>
                  <a:pt x="570966" y="85725"/>
                </a:lnTo>
                <a:lnTo>
                  <a:pt x="567108" y="59819"/>
                </a:lnTo>
                <a:lnTo>
                  <a:pt x="553535" y="31742"/>
                </a:lnTo>
                <a:lnTo>
                  <a:pt x="527246" y="9224"/>
                </a:lnTo>
                <a:lnTo>
                  <a:pt x="485241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87637" y="5930900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93377" y="591057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20320"/>
                </a:moveTo>
                <a:lnTo>
                  <a:pt x="1596" y="28231"/>
                </a:lnTo>
                <a:lnTo>
                  <a:pt x="5949" y="34690"/>
                </a:lnTo>
                <a:lnTo>
                  <a:pt x="12408" y="39043"/>
                </a:lnTo>
                <a:lnTo>
                  <a:pt x="20320" y="40640"/>
                </a:lnTo>
                <a:lnTo>
                  <a:pt x="28231" y="39043"/>
                </a:lnTo>
                <a:lnTo>
                  <a:pt x="34690" y="34690"/>
                </a:lnTo>
                <a:lnTo>
                  <a:pt x="39043" y="28231"/>
                </a:lnTo>
                <a:lnTo>
                  <a:pt x="40640" y="20320"/>
                </a:lnTo>
                <a:lnTo>
                  <a:pt x="39043" y="12408"/>
                </a:lnTo>
                <a:lnTo>
                  <a:pt x="34690" y="5949"/>
                </a:lnTo>
                <a:lnTo>
                  <a:pt x="28231" y="1596"/>
                </a:lnTo>
                <a:lnTo>
                  <a:pt x="20320" y="0"/>
                </a:lnTo>
                <a:lnTo>
                  <a:pt x="12408" y="1596"/>
                </a:lnTo>
                <a:lnTo>
                  <a:pt x="5949" y="5949"/>
                </a:lnTo>
                <a:lnTo>
                  <a:pt x="1596" y="12408"/>
                </a:lnTo>
                <a:lnTo>
                  <a:pt x="0" y="2032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 flipV="1">
            <a:off x="1824624" y="3362273"/>
            <a:ext cx="217488" cy="59786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192912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042112" y="3338175"/>
            <a:ext cx="223153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-40" dirty="0" err="1">
                <a:solidFill>
                  <a:srgbClr val="636466"/>
                </a:solidFill>
                <a:latin typeface="Trebuchet MS"/>
                <a:cs typeface="Trebuchet MS"/>
              </a:rPr>
              <a:t>Punktid</a:t>
            </a:r>
            <a:r>
              <a:rPr lang="en-GB" sz="900" b="1" spc="-40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40" dirty="0" err="1">
                <a:solidFill>
                  <a:srgbClr val="636466"/>
                </a:solidFill>
                <a:latin typeface="Trebuchet MS"/>
                <a:cs typeface="Trebuchet MS"/>
              </a:rPr>
              <a:t>nullitakse</a:t>
            </a:r>
            <a:r>
              <a:rPr lang="en-GB" sz="900" b="1" spc="-40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40" dirty="0" err="1">
                <a:solidFill>
                  <a:srgbClr val="636466"/>
                </a:solidFill>
                <a:latin typeface="Trebuchet MS"/>
                <a:cs typeface="Trebuchet MS"/>
              </a:rPr>
              <a:t>kõige</a:t>
            </a:r>
            <a:r>
              <a:rPr lang="en-GB" sz="900" b="1" spc="-40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40" dirty="0" err="1">
                <a:solidFill>
                  <a:srgbClr val="636466"/>
                </a:solidFill>
                <a:latin typeface="Trebuchet MS"/>
                <a:cs typeface="Trebuchet MS"/>
              </a:rPr>
              <a:t>alguses</a:t>
            </a:r>
            <a:endParaRPr sz="900" dirty="0">
              <a:latin typeface="Trebuchet MS"/>
              <a:cs typeface="Trebuchet M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99CBCBB-9975-4D6F-A104-48B48F8027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786" r="49668" b="786"/>
          <a:stretch/>
        </p:blipFill>
        <p:spPr>
          <a:xfrm>
            <a:off x="1349954" y="1447341"/>
            <a:ext cx="885808" cy="79346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7" name="object 19">
            <a:extLst>
              <a:ext uri="{FF2B5EF4-FFF2-40B4-BE49-F238E27FC236}">
                <a16:creationId xmlns:a16="http://schemas.microsoft.com/office/drawing/2014/main" id="{E6067348-04D2-4D56-A11F-51E4DEFA24C2}"/>
              </a:ext>
            </a:extLst>
          </p:cNvPr>
          <p:cNvSpPr txBox="1"/>
          <p:nvPr/>
        </p:nvSpPr>
        <p:spPr>
          <a:xfrm>
            <a:off x="304800" y="1774825"/>
            <a:ext cx="76277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b="1" spc="15" dirty="0">
                <a:solidFill>
                  <a:srgbClr val="636466"/>
                </a:solidFill>
                <a:latin typeface="Calibri"/>
                <a:cs typeface="Calibri"/>
              </a:rPr>
              <a:t>Vali “</a:t>
            </a:r>
            <a:r>
              <a:rPr lang="en-US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Andmed</a:t>
            </a:r>
            <a:r>
              <a:rPr lang="en-US" sz="900" b="1" spc="15" dirty="0">
                <a:solidFill>
                  <a:srgbClr val="636466"/>
                </a:solidFill>
                <a:latin typeface="Calibri"/>
                <a:cs typeface="Calibri"/>
              </a:rPr>
              <a:t>”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9394D84-AC23-4FC6-9798-851F7A90C9CF}"/>
              </a:ext>
            </a:extLst>
          </p:cNvPr>
          <p:cNvSpPr txBox="1"/>
          <p:nvPr/>
        </p:nvSpPr>
        <p:spPr>
          <a:xfrm>
            <a:off x="381000" y="2556500"/>
            <a:ext cx="166370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Klõpsa</a:t>
            </a:r>
            <a:r>
              <a:rPr lang="en-GB" sz="900" b="1" spc="30" dirty="0">
                <a:solidFill>
                  <a:srgbClr val="636466"/>
                </a:solidFill>
                <a:latin typeface="Calibri"/>
                <a:cs typeface="Calibri"/>
              </a:rPr>
              <a:t> “Loo </a:t>
            </a: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muutuja</a:t>
            </a:r>
            <a:r>
              <a:rPr lang="en-GB" sz="900" b="1" spc="30" dirty="0">
                <a:solidFill>
                  <a:srgbClr val="636466"/>
                </a:solidFill>
                <a:latin typeface="Calibri"/>
                <a:cs typeface="Calibri"/>
              </a:rPr>
              <a:t>”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CD0BE5B5-0E24-469E-8659-058A919C7B83}"/>
              </a:ext>
            </a:extLst>
          </p:cNvPr>
          <p:cNvSpPr txBox="1"/>
          <p:nvPr/>
        </p:nvSpPr>
        <p:spPr>
          <a:xfrm>
            <a:off x="2639207" y="2071818"/>
            <a:ext cx="12420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Pane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muutuja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nimeks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“Arv1”.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BA6307C6-0939-47FB-995B-BA5E52C64528}"/>
              </a:ext>
            </a:extLst>
          </p:cNvPr>
          <p:cNvSpPr/>
          <p:nvPr/>
        </p:nvSpPr>
        <p:spPr>
          <a:xfrm>
            <a:off x="1075956" y="2059432"/>
            <a:ext cx="362007" cy="481330"/>
          </a:xfrm>
          <a:custGeom>
            <a:avLst/>
            <a:gdLst/>
            <a:ahLst/>
            <a:cxnLst/>
            <a:rect l="l" t="t" r="r" b="b"/>
            <a:pathLst>
              <a:path w="267334" h="481330">
                <a:moveTo>
                  <a:pt x="266801" y="25"/>
                </a:moveTo>
                <a:lnTo>
                  <a:pt x="0" y="0"/>
                </a:lnTo>
                <a:lnTo>
                  <a:pt x="0" y="480885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A4EF06A3-7BBC-406B-A7C2-575261B2F921}"/>
              </a:ext>
            </a:extLst>
          </p:cNvPr>
          <p:cNvSpPr/>
          <p:nvPr/>
        </p:nvSpPr>
        <p:spPr>
          <a:xfrm>
            <a:off x="1075960" y="1854199"/>
            <a:ext cx="362007" cy="45719"/>
          </a:xfrm>
          <a:custGeom>
            <a:avLst/>
            <a:gdLst/>
            <a:ahLst/>
            <a:cxnLst/>
            <a:rect l="l" t="t" r="r" b="b"/>
            <a:pathLst>
              <a:path w="267334">
                <a:moveTo>
                  <a:pt x="0" y="0"/>
                </a:moveTo>
                <a:lnTo>
                  <a:pt x="266801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37967" y="183641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0" y="20320"/>
                </a:moveTo>
                <a:lnTo>
                  <a:pt x="1596" y="12408"/>
                </a:lnTo>
                <a:lnTo>
                  <a:pt x="5949" y="5949"/>
                </a:lnTo>
                <a:lnTo>
                  <a:pt x="12408" y="1596"/>
                </a:lnTo>
                <a:lnTo>
                  <a:pt x="20320" y="0"/>
                </a:lnTo>
                <a:lnTo>
                  <a:pt x="28231" y="1596"/>
                </a:lnTo>
                <a:lnTo>
                  <a:pt x="34690" y="5949"/>
                </a:lnTo>
                <a:lnTo>
                  <a:pt x="39043" y="12408"/>
                </a:lnTo>
                <a:lnTo>
                  <a:pt x="40640" y="20320"/>
                </a:lnTo>
                <a:lnTo>
                  <a:pt x="39043" y="28231"/>
                </a:lnTo>
                <a:lnTo>
                  <a:pt x="34690" y="34690"/>
                </a:lnTo>
                <a:lnTo>
                  <a:pt x="28231" y="39043"/>
                </a:lnTo>
                <a:lnTo>
                  <a:pt x="20320" y="40640"/>
                </a:lnTo>
                <a:lnTo>
                  <a:pt x="12408" y="39043"/>
                </a:lnTo>
                <a:lnTo>
                  <a:pt x="5949" y="34690"/>
                </a:lnTo>
                <a:lnTo>
                  <a:pt x="1596" y="28231"/>
                </a:lnTo>
                <a:lnTo>
                  <a:pt x="0" y="2032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35746" y="2042185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0319" y="0"/>
                </a:moveTo>
                <a:lnTo>
                  <a:pt x="28231" y="1596"/>
                </a:lnTo>
                <a:lnTo>
                  <a:pt x="34690" y="5949"/>
                </a:lnTo>
                <a:lnTo>
                  <a:pt x="39043" y="12408"/>
                </a:lnTo>
                <a:lnTo>
                  <a:pt x="40639" y="20320"/>
                </a:lnTo>
                <a:lnTo>
                  <a:pt x="39043" y="28231"/>
                </a:lnTo>
                <a:lnTo>
                  <a:pt x="34690" y="34690"/>
                </a:lnTo>
                <a:lnTo>
                  <a:pt x="28231" y="39043"/>
                </a:lnTo>
                <a:lnTo>
                  <a:pt x="20319" y="40640"/>
                </a:lnTo>
                <a:lnTo>
                  <a:pt x="12408" y="39043"/>
                </a:lnTo>
                <a:lnTo>
                  <a:pt x="5949" y="34690"/>
                </a:lnTo>
                <a:lnTo>
                  <a:pt x="1596" y="28231"/>
                </a:lnTo>
                <a:lnTo>
                  <a:pt x="0" y="20320"/>
                </a:lnTo>
                <a:lnTo>
                  <a:pt x="1596" y="12408"/>
                </a:lnTo>
                <a:lnTo>
                  <a:pt x="5949" y="5949"/>
                </a:lnTo>
                <a:lnTo>
                  <a:pt x="12408" y="1596"/>
                </a:lnTo>
                <a:lnTo>
                  <a:pt x="20319" y="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30CFE9B1-E9A7-4B3B-9909-F7746826E5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0" y="3002731"/>
            <a:ext cx="666750" cy="70485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DCD815-1208-4B84-8BF2-940535D3FA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7532" y="1275088"/>
            <a:ext cx="1455873" cy="625169"/>
          </a:xfrm>
          <a:prstGeom prst="rect">
            <a:avLst/>
          </a:prstGeom>
        </p:spPr>
      </p:pic>
      <p:sp>
        <p:nvSpPr>
          <p:cNvPr id="40" name="object 41">
            <a:extLst>
              <a:ext uri="{FF2B5EF4-FFF2-40B4-BE49-F238E27FC236}">
                <a16:creationId xmlns:a16="http://schemas.microsoft.com/office/drawing/2014/main" id="{205F4B3B-3F92-47AA-A883-A0D1CD2DAACB}"/>
              </a:ext>
            </a:extLst>
          </p:cNvPr>
          <p:cNvSpPr txBox="1"/>
          <p:nvPr/>
        </p:nvSpPr>
        <p:spPr>
          <a:xfrm>
            <a:off x="2734970" y="3643440"/>
            <a:ext cx="181813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Kasutame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vaid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ühte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muutujat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Arv1.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52" name="object 42">
            <a:extLst>
              <a:ext uri="{FF2B5EF4-FFF2-40B4-BE49-F238E27FC236}">
                <a16:creationId xmlns:a16="http://schemas.microsoft.com/office/drawing/2014/main" id="{F27D0126-B34B-4B3A-AB57-771655EB899B}"/>
              </a:ext>
            </a:extLst>
          </p:cNvPr>
          <p:cNvSpPr/>
          <p:nvPr/>
        </p:nvSpPr>
        <p:spPr>
          <a:xfrm flipV="1">
            <a:off x="2540280" y="4063999"/>
            <a:ext cx="431519" cy="130689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192912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41">
            <a:extLst>
              <a:ext uri="{FF2B5EF4-FFF2-40B4-BE49-F238E27FC236}">
                <a16:creationId xmlns:a16="http://schemas.microsoft.com/office/drawing/2014/main" id="{54FABE8C-3AE5-4080-9CB5-DA86114B3656}"/>
              </a:ext>
            </a:extLst>
          </p:cNvPr>
          <p:cNvSpPr txBox="1"/>
          <p:nvPr/>
        </p:nvSpPr>
        <p:spPr>
          <a:xfrm>
            <a:off x="2971799" y="4063999"/>
            <a:ext cx="134924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8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Ruutu</a:t>
            </a:r>
            <a:r>
              <a:rPr lang="en-GB" sz="8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8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võtmiseks</a:t>
            </a:r>
            <a:r>
              <a:rPr lang="en-GB" sz="8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8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korrutame</a:t>
            </a:r>
            <a:r>
              <a:rPr lang="en-GB" sz="8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8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iseendaga</a:t>
            </a:r>
            <a:r>
              <a:rPr lang="en-GB" sz="800" b="1" spc="-35" dirty="0">
                <a:solidFill>
                  <a:srgbClr val="636466"/>
                </a:solidFill>
                <a:latin typeface="Trebuchet MS"/>
                <a:cs typeface="Trebuchet MS"/>
              </a:rPr>
              <a:t>. </a:t>
            </a:r>
          </a:p>
          <a:p>
            <a:pPr marL="12700">
              <a:lnSpc>
                <a:spcPct val="100000"/>
              </a:lnSpc>
            </a:pPr>
            <a:r>
              <a:rPr lang="en-GB" sz="800" b="1" spc="-35" dirty="0">
                <a:solidFill>
                  <a:srgbClr val="636466"/>
                </a:solidFill>
                <a:latin typeface="Trebuchet MS"/>
                <a:cs typeface="Trebuchet MS"/>
              </a:rPr>
              <a:t>(</a:t>
            </a:r>
            <a:r>
              <a:rPr lang="en-GB" sz="8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Kuupi</a:t>
            </a:r>
            <a:r>
              <a:rPr lang="en-GB" sz="8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8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võtmiseks</a:t>
            </a:r>
            <a:r>
              <a:rPr lang="en-GB" sz="8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8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korrutame</a:t>
            </a:r>
            <a:r>
              <a:rPr lang="en-GB" sz="8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8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veel</a:t>
            </a:r>
            <a:r>
              <a:rPr lang="en-GB" sz="8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8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iseendaga</a:t>
            </a:r>
            <a:r>
              <a:rPr lang="en-GB" sz="800" b="1" spc="-35" dirty="0">
                <a:solidFill>
                  <a:srgbClr val="636466"/>
                </a:solidFill>
                <a:latin typeface="Trebuchet MS"/>
                <a:cs typeface="Trebuchet MS"/>
              </a:rPr>
              <a:t>.)</a:t>
            </a:r>
          </a:p>
          <a:p>
            <a:pPr marL="12700">
              <a:lnSpc>
                <a:spcPct val="100000"/>
              </a:lnSpc>
            </a:pPr>
            <a:endParaRPr sz="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4821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628" y="63487"/>
            <a:ext cx="4136580" cy="5791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0" y="0"/>
            <a:ext cx="4572000" cy="640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  <a:tabLst>
                <a:tab pos="2323465" algn="r"/>
              </a:tabLst>
            </a:pPr>
            <a:r>
              <a:rPr sz="1000" b="1" spc="-35" dirty="0">
                <a:solidFill>
                  <a:srgbClr val="FFFFFF"/>
                </a:solidFill>
                <a:latin typeface="Cambria"/>
                <a:cs typeface="Cambria"/>
              </a:rPr>
              <a:t>Create</a:t>
            </a:r>
            <a:r>
              <a:rPr sz="1000" b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000" b="1" spc="-25" dirty="0">
                <a:solidFill>
                  <a:srgbClr val="FFFFFF"/>
                </a:solidFill>
                <a:latin typeface="Cambria"/>
                <a:cs typeface="Cambria"/>
              </a:rPr>
              <a:t> Story</a:t>
            </a:r>
            <a:r>
              <a:rPr sz="11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	2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246120" y="0"/>
                </a:moveTo>
                <a:lnTo>
                  <a:pt x="335280" y="0"/>
                </a:ln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35280" y="0"/>
                </a:move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lnTo>
                  <a:pt x="335280" y="0"/>
                </a:lnTo>
                <a:close/>
              </a:path>
            </a:pathLst>
          </a:custGeom>
          <a:ln w="76200">
            <a:solidFill>
              <a:srgbClr val="7266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3880" y="685800"/>
            <a:ext cx="3444240" cy="762000"/>
          </a:xfrm>
          <a:custGeom>
            <a:avLst/>
            <a:gdLst/>
            <a:ahLst/>
            <a:cxnLst/>
            <a:rect l="l" t="t" r="r" b="b"/>
            <a:pathLst>
              <a:path w="3444240" h="762000">
                <a:moveTo>
                  <a:pt x="0" y="762000"/>
                </a:moveTo>
                <a:lnTo>
                  <a:pt x="3444240" y="762000"/>
                </a:lnTo>
                <a:lnTo>
                  <a:pt x="344424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39342" y="600075"/>
            <a:ext cx="229362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2700" spc="40" dirty="0" err="1">
                <a:solidFill>
                  <a:srgbClr val="7266A7"/>
                </a:solidFill>
              </a:rPr>
              <a:t>Arvutamise</a:t>
            </a:r>
            <a:endParaRPr sz="2700" dirty="0"/>
          </a:p>
        </p:txBody>
      </p:sp>
      <p:sp>
        <p:nvSpPr>
          <p:cNvPr id="15" name="object 15"/>
          <p:cNvSpPr txBox="1"/>
          <p:nvPr/>
        </p:nvSpPr>
        <p:spPr>
          <a:xfrm>
            <a:off x="1824100" y="1011554"/>
            <a:ext cx="1677441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2700" b="1" spc="50" dirty="0" err="1">
                <a:solidFill>
                  <a:srgbClr val="7266A7"/>
                </a:solidFill>
                <a:latin typeface="Cambria"/>
                <a:cs typeface="Cambria"/>
              </a:rPr>
              <a:t>kaardid</a:t>
            </a:r>
            <a:r>
              <a:rPr lang="en-GB" sz="2700" b="1" spc="50" dirty="0">
                <a:solidFill>
                  <a:srgbClr val="7266A7"/>
                </a:solidFill>
                <a:latin typeface="Cambria"/>
                <a:cs typeface="Cambria"/>
              </a:rPr>
              <a:t> 2</a:t>
            </a:r>
            <a:endParaRPr sz="2700" dirty="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8518" y="1524000"/>
            <a:ext cx="2979587" cy="2477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6835" indent="307975">
              <a:lnSpc>
                <a:spcPct val="100000"/>
              </a:lnSpc>
            </a:pPr>
            <a:r>
              <a:rPr lang="en-GB" sz="1200" b="1" spc="60" dirty="0" err="1">
                <a:solidFill>
                  <a:srgbClr val="9688C0"/>
                </a:solidFill>
                <a:latin typeface="Calibri"/>
                <a:cs typeface="Calibri"/>
              </a:rPr>
              <a:t>Alusta</a:t>
            </a:r>
            <a:r>
              <a:rPr lang="en-GB" sz="1200" b="1" spc="60" dirty="0">
                <a:solidFill>
                  <a:srgbClr val="9688C0"/>
                </a:solidFill>
                <a:latin typeface="Calibri"/>
                <a:cs typeface="Calibri"/>
              </a:rPr>
              <a:t> </a:t>
            </a:r>
            <a:r>
              <a:rPr lang="en-GB" sz="1200" b="1" spc="60" dirty="0" err="1">
                <a:solidFill>
                  <a:srgbClr val="9688C0"/>
                </a:solidFill>
                <a:latin typeface="Calibri"/>
                <a:cs typeface="Calibri"/>
              </a:rPr>
              <a:t>esimese</a:t>
            </a:r>
            <a:r>
              <a:rPr lang="en-GB" sz="1200" b="1" spc="60" dirty="0">
                <a:solidFill>
                  <a:srgbClr val="9688C0"/>
                </a:solidFill>
                <a:latin typeface="Calibri"/>
                <a:cs typeface="Calibri"/>
              </a:rPr>
              <a:t> </a:t>
            </a:r>
            <a:r>
              <a:rPr lang="en-GB" sz="1200" b="1" spc="60" dirty="0" err="1">
                <a:solidFill>
                  <a:srgbClr val="9688C0"/>
                </a:solidFill>
                <a:latin typeface="Calibri"/>
                <a:cs typeface="Calibri"/>
              </a:rPr>
              <a:t>kaardiga</a:t>
            </a:r>
            <a:r>
              <a:rPr lang="en-GB" sz="1200" b="1" spc="60" dirty="0">
                <a:solidFill>
                  <a:srgbClr val="9688C0"/>
                </a:solidFill>
                <a:latin typeface="Calibri"/>
                <a:cs typeface="Calibri"/>
              </a:rPr>
              <a:t> </a:t>
            </a:r>
            <a:r>
              <a:rPr lang="en-GB" sz="1200" b="1" spc="60" dirty="0" err="1">
                <a:solidFill>
                  <a:srgbClr val="9688C0"/>
                </a:solidFill>
                <a:latin typeface="Calibri"/>
                <a:cs typeface="Calibri"/>
              </a:rPr>
              <a:t>ja</a:t>
            </a:r>
            <a:r>
              <a:rPr lang="en-GB" sz="1200" b="1" spc="60" dirty="0">
                <a:solidFill>
                  <a:srgbClr val="9688C0"/>
                </a:solidFill>
                <a:latin typeface="Calibri"/>
                <a:cs typeface="Calibri"/>
              </a:rPr>
              <a:t> </a:t>
            </a:r>
            <a:r>
              <a:rPr lang="en-GB" sz="1200" b="1" spc="60" dirty="0" err="1">
                <a:solidFill>
                  <a:srgbClr val="9688C0"/>
                </a:solidFill>
                <a:latin typeface="Calibri"/>
                <a:cs typeface="Calibri"/>
              </a:rPr>
              <a:t>seejärel</a:t>
            </a:r>
            <a:r>
              <a:rPr lang="en-GB" sz="1200" b="1" spc="60" dirty="0">
                <a:solidFill>
                  <a:srgbClr val="9688C0"/>
                </a:solidFill>
                <a:latin typeface="Calibri"/>
                <a:cs typeface="Calibri"/>
              </a:rPr>
              <a:t> </a:t>
            </a:r>
            <a:r>
              <a:rPr lang="en-GB" sz="1200" b="1" spc="60" dirty="0" err="1">
                <a:solidFill>
                  <a:srgbClr val="9688C0"/>
                </a:solidFill>
                <a:latin typeface="Calibri"/>
                <a:cs typeface="Calibri"/>
              </a:rPr>
              <a:t>proovi</a:t>
            </a:r>
            <a:r>
              <a:rPr lang="en-GB" sz="1200" b="1" spc="60" dirty="0">
                <a:solidFill>
                  <a:srgbClr val="9688C0"/>
                </a:solidFill>
                <a:latin typeface="Calibri"/>
                <a:cs typeface="Calibri"/>
              </a:rPr>
              <a:t> ka </a:t>
            </a:r>
            <a:r>
              <a:rPr lang="en-GB" sz="1200" b="1" spc="60" dirty="0" err="1">
                <a:solidFill>
                  <a:srgbClr val="9688C0"/>
                </a:solidFill>
                <a:latin typeface="Calibri"/>
                <a:cs typeface="Calibri"/>
              </a:rPr>
              <a:t>teisi</a:t>
            </a:r>
            <a:r>
              <a:rPr lang="en-GB" sz="1200" b="1" spc="60" dirty="0">
                <a:solidFill>
                  <a:srgbClr val="9688C0"/>
                </a:solidFill>
                <a:latin typeface="Calibri"/>
                <a:cs typeface="Calibri"/>
              </a:rPr>
              <a:t>:</a:t>
            </a:r>
            <a:endParaRPr sz="1200" dirty="0">
              <a:latin typeface="Calibri"/>
              <a:cs typeface="Calibri"/>
            </a:endParaRPr>
          </a:p>
          <a:p>
            <a:pPr marL="551180">
              <a:lnSpc>
                <a:spcPct val="100000"/>
              </a:lnSpc>
              <a:spcBef>
                <a:spcPts val="695"/>
              </a:spcBef>
            </a:pPr>
            <a:r>
              <a:rPr lang="en-GB" sz="1700" b="1" spc="100" dirty="0" err="1">
                <a:solidFill>
                  <a:srgbClr val="7266A7"/>
                </a:solidFill>
                <a:latin typeface="Calibri"/>
                <a:cs typeface="Calibri"/>
              </a:rPr>
              <a:t>Küsimuste</a:t>
            </a:r>
            <a:r>
              <a:rPr lang="en-GB" sz="1700" b="1" spc="100" dirty="0">
                <a:solidFill>
                  <a:srgbClr val="7266A7"/>
                </a:solidFill>
                <a:latin typeface="Calibri"/>
                <a:cs typeface="Calibri"/>
              </a:rPr>
              <a:t> </a:t>
            </a:r>
            <a:r>
              <a:rPr lang="en-GB" sz="1700" b="1" spc="100" dirty="0" err="1">
                <a:solidFill>
                  <a:srgbClr val="7266A7"/>
                </a:solidFill>
                <a:latin typeface="Calibri"/>
                <a:cs typeface="Calibri"/>
              </a:rPr>
              <a:t>küsimine</a:t>
            </a:r>
            <a:endParaRPr lang="en-GB" sz="1700" b="1" spc="100" dirty="0">
              <a:solidFill>
                <a:srgbClr val="7266A7"/>
              </a:solidFill>
              <a:latin typeface="Calibri"/>
              <a:cs typeface="Calibri"/>
            </a:endParaRPr>
          </a:p>
          <a:p>
            <a:pPr marL="551180">
              <a:lnSpc>
                <a:spcPct val="100000"/>
              </a:lnSpc>
              <a:spcBef>
                <a:spcPts val="695"/>
              </a:spcBef>
            </a:pPr>
            <a:r>
              <a:rPr lang="en-GB" sz="1700" b="1" spc="100" dirty="0" err="1">
                <a:solidFill>
                  <a:srgbClr val="7266A7"/>
                </a:solidFill>
                <a:latin typeface="Calibri"/>
                <a:cs typeface="Calibri"/>
              </a:rPr>
              <a:t>Punktid</a:t>
            </a:r>
            <a:endParaRPr lang="en-GB" sz="1700" b="1" spc="100" dirty="0">
              <a:solidFill>
                <a:srgbClr val="7266A7"/>
              </a:solidFill>
              <a:latin typeface="Calibri"/>
              <a:cs typeface="Calibri"/>
            </a:endParaRPr>
          </a:p>
          <a:p>
            <a:pPr marL="551180">
              <a:lnSpc>
                <a:spcPct val="100000"/>
              </a:lnSpc>
              <a:spcBef>
                <a:spcPts val="695"/>
              </a:spcBef>
            </a:pPr>
            <a:r>
              <a:rPr lang="en-GB" sz="1700" b="1" spc="100" dirty="0" err="1">
                <a:solidFill>
                  <a:srgbClr val="7266A7"/>
                </a:solidFill>
                <a:latin typeface="Calibri"/>
                <a:cs typeface="Calibri"/>
              </a:rPr>
              <a:t>Suvaliste</a:t>
            </a:r>
            <a:r>
              <a:rPr lang="en-GB" sz="1700" b="1" spc="100" dirty="0">
                <a:solidFill>
                  <a:srgbClr val="7266A7"/>
                </a:solidFill>
                <a:latin typeface="Calibri"/>
                <a:cs typeface="Calibri"/>
              </a:rPr>
              <a:t> </a:t>
            </a:r>
            <a:r>
              <a:rPr lang="en-GB" sz="1700" b="1" spc="100" dirty="0" err="1">
                <a:solidFill>
                  <a:srgbClr val="7266A7"/>
                </a:solidFill>
                <a:latin typeface="Calibri"/>
                <a:cs typeface="Calibri"/>
              </a:rPr>
              <a:t>arvudega</a:t>
            </a:r>
            <a:r>
              <a:rPr lang="en-GB" sz="1700" b="1" spc="100" dirty="0">
                <a:solidFill>
                  <a:srgbClr val="7266A7"/>
                </a:solidFill>
                <a:latin typeface="Calibri"/>
                <a:cs typeface="Calibri"/>
              </a:rPr>
              <a:t> </a:t>
            </a:r>
            <a:r>
              <a:rPr lang="en-GB" sz="1700" b="1" spc="100" dirty="0" err="1">
                <a:solidFill>
                  <a:srgbClr val="7266A7"/>
                </a:solidFill>
                <a:latin typeface="Calibri"/>
                <a:cs typeface="Calibri"/>
              </a:rPr>
              <a:t>tehe</a:t>
            </a:r>
            <a:endParaRPr lang="en-GB" sz="1700" b="1" spc="100" dirty="0">
              <a:solidFill>
                <a:srgbClr val="7266A7"/>
              </a:solidFill>
              <a:latin typeface="Calibri"/>
              <a:cs typeface="Calibri"/>
            </a:endParaRPr>
          </a:p>
          <a:p>
            <a:pPr marL="551180">
              <a:lnSpc>
                <a:spcPct val="100000"/>
              </a:lnSpc>
              <a:spcBef>
                <a:spcPts val="695"/>
              </a:spcBef>
            </a:pPr>
            <a:r>
              <a:rPr lang="en-GB" sz="1700" b="1" spc="100" dirty="0" err="1">
                <a:solidFill>
                  <a:srgbClr val="7266A7"/>
                </a:solidFill>
                <a:latin typeface="Calibri"/>
                <a:cs typeface="Calibri"/>
              </a:rPr>
              <a:t>Küsimuste</a:t>
            </a:r>
            <a:r>
              <a:rPr lang="en-GB" sz="1700" b="1" spc="100" dirty="0">
                <a:solidFill>
                  <a:srgbClr val="7266A7"/>
                </a:solidFill>
                <a:latin typeface="Calibri"/>
                <a:cs typeface="Calibri"/>
              </a:rPr>
              <a:t> </a:t>
            </a:r>
            <a:r>
              <a:rPr lang="en-GB" sz="1700" b="1" spc="100" dirty="0" err="1">
                <a:solidFill>
                  <a:srgbClr val="7266A7"/>
                </a:solidFill>
                <a:latin typeface="Calibri"/>
                <a:cs typeface="Calibri"/>
              </a:rPr>
              <a:t>kordamine</a:t>
            </a:r>
            <a:endParaRPr lang="en-GB" sz="1700" b="1" spc="100" dirty="0">
              <a:solidFill>
                <a:srgbClr val="7266A7"/>
              </a:solidFill>
              <a:latin typeface="Calibri"/>
              <a:cs typeface="Calibri"/>
            </a:endParaRPr>
          </a:p>
          <a:p>
            <a:pPr marL="551180">
              <a:spcBef>
                <a:spcPts val="695"/>
              </a:spcBef>
            </a:pPr>
            <a:r>
              <a:rPr lang="en-GB" sz="1700" b="1" spc="100" dirty="0" err="1">
                <a:solidFill>
                  <a:srgbClr val="7266A7"/>
                </a:solidFill>
                <a:cs typeface="Calibri"/>
              </a:rPr>
              <a:t>Astendamine</a:t>
            </a:r>
            <a:endParaRPr lang="en-GB" sz="1700" b="1" spc="100" dirty="0">
              <a:solidFill>
                <a:srgbClr val="7266A7"/>
              </a:solidFill>
              <a:latin typeface="Calibri"/>
              <a:cs typeface="Calibri"/>
            </a:endParaRPr>
          </a:p>
          <a:p>
            <a:pPr marL="551180">
              <a:lnSpc>
                <a:spcPct val="100000"/>
              </a:lnSpc>
              <a:spcBef>
                <a:spcPts val="695"/>
              </a:spcBef>
            </a:pPr>
            <a:endParaRPr lang="en-GB" sz="1700" b="1" spc="100" dirty="0">
              <a:solidFill>
                <a:srgbClr val="7266A7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06512" y="2035048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0487" y="0"/>
                </a:moveTo>
                <a:lnTo>
                  <a:pt x="55265" y="7111"/>
                </a:lnTo>
                <a:lnTo>
                  <a:pt x="26503" y="26503"/>
                </a:lnTo>
                <a:lnTo>
                  <a:pt x="7111" y="55265"/>
                </a:lnTo>
                <a:lnTo>
                  <a:pt x="0" y="90487"/>
                </a:lnTo>
                <a:lnTo>
                  <a:pt x="7111" y="125709"/>
                </a:lnTo>
                <a:lnTo>
                  <a:pt x="26503" y="154471"/>
                </a:lnTo>
                <a:lnTo>
                  <a:pt x="55265" y="173863"/>
                </a:lnTo>
                <a:lnTo>
                  <a:pt x="90487" y="180975"/>
                </a:lnTo>
                <a:lnTo>
                  <a:pt x="125709" y="173863"/>
                </a:lnTo>
                <a:lnTo>
                  <a:pt x="154471" y="154471"/>
                </a:lnTo>
                <a:lnTo>
                  <a:pt x="173863" y="125709"/>
                </a:lnTo>
                <a:lnTo>
                  <a:pt x="180975" y="90487"/>
                </a:lnTo>
                <a:lnTo>
                  <a:pt x="173863" y="55265"/>
                </a:lnTo>
                <a:lnTo>
                  <a:pt x="154471" y="26503"/>
                </a:lnTo>
                <a:lnTo>
                  <a:pt x="125709" y="7111"/>
                </a:lnTo>
                <a:lnTo>
                  <a:pt x="90487" y="0"/>
                </a:lnTo>
                <a:close/>
              </a:path>
            </a:pathLst>
          </a:custGeom>
          <a:solidFill>
            <a:srgbClr val="7266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06512" y="2352154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0487" y="0"/>
                </a:moveTo>
                <a:lnTo>
                  <a:pt x="55265" y="7111"/>
                </a:lnTo>
                <a:lnTo>
                  <a:pt x="26503" y="26503"/>
                </a:lnTo>
                <a:lnTo>
                  <a:pt x="7111" y="55265"/>
                </a:lnTo>
                <a:lnTo>
                  <a:pt x="0" y="90487"/>
                </a:lnTo>
                <a:lnTo>
                  <a:pt x="7111" y="125709"/>
                </a:lnTo>
                <a:lnTo>
                  <a:pt x="26503" y="154471"/>
                </a:lnTo>
                <a:lnTo>
                  <a:pt x="55265" y="173863"/>
                </a:lnTo>
                <a:lnTo>
                  <a:pt x="90487" y="180975"/>
                </a:lnTo>
                <a:lnTo>
                  <a:pt x="125709" y="173863"/>
                </a:lnTo>
                <a:lnTo>
                  <a:pt x="154471" y="154471"/>
                </a:lnTo>
                <a:lnTo>
                  <a:pt x="173863" y="125709"/>
                </a:lnTo>
                <a:lnTo>
                  <a:pt x="180975" y="90487"/>
                </a:lnTo>
                <a:lnTo>
                  <a:pt x="173863" y="55265"/>
                </a:lnTo>
                <a:lnTo>
                  <a:pt x="154471" y="26503"/>
                </a:lnTo>
                <a:lnTo>
                  <a:pt x="125709" y="7111"/>
                </a:lnTo>
                <a:lnTo>
                  <a:pt x="90487" y="0"/>
                </a:lnTo>
                <a:close/>
              </a:path>
            </a:pathLst>
          </a:custGeom>
          <a:solidFill>
            <a:srgbClr val="7266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06512" y="2711753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0487" y="0"/>
                </a:moveTo>
                <a:lnTo>
                  <a:pt x="55265" y="7111"/>
                </a:lnTo>
                <a:lnTo>
                  <a:pt x="26503" y="26503"/>
                </a:lnTo>
                <a:lnTo>
                  <a:pt x="7111" y="55265"/>
                </a:lnTo>
                <a:lnTo>
                  <a:pt x="0" y="90487"/>
                </a:lnTo>
                <a:lnTo>
                  <a:pt x="7111" y="125709"/>
                </a:lnTo>
                <a:lnTo>
                  <a:pt x="26503" y="154471"/>
                </a:lnTo>
                <a:lnTo>
                  <a:pt x="55265" y="173863"/>
                </a:lnTo>
                <a:lnTo>
                  <a:pt x="90487" y="180975"/>
                </a:lnTo>
                <a:lnTo>
                  <a:pt x="125709" y="173863"/>
                </a:lnTo>
                <a:lnTo>
                  <a:pt x="154471" y="154471"/>
                </a:lnTo>
                <a:lnTo>
                  <a:pt x="173863" y="125709"/>
                </a:lnTo>
                <a:lnTo>
                  <a:pt x="180975" y="90487"/>
                </a:lnTo>
                <a:lnTo>
                  <a:pt x="173863" y="55265"/>
                </a:lnTo>
                <a:lnTo>
                  <a:pt x="154471" y="26503"/>
                </a:lnTo>
                <a:lnTo>
                  <a:pt x="125709" y="7111"/>
                </a:lnTo>
                <a:lnTo>
                  <a:pt x="90487" y="0"/>
                </a:lnTo>
                <a:close/>
              </a:path>
            </a:pathLst>
          </a:custGeom>
          <a:solidFill>
            <a:srgbClr val="7266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06512" y="3079291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0487" y="0"/>
                </a:moveTo>
                <a:lnTo>
                  <a:pt x="55265" y="7111"/>
                </a:lnTo>
                <a:lnTo>
                  <a:pt x="26503" y="26503"/>
                </a:lnTo>
                <a:lnTo>
                  <a:pt x="7111" y="55265"/>
                </a:lnTo>
                <a:lnTo>
                  <a:pt x="0" y="90487"/>
                </a:lnTo>
                <a:lnTo>
                  <a:pt x="7111" y="125709"/>
                </a:lnTo>
                <a:lnTo>
                  <a:pt x="26503" y="154471"/>
                </a:lnTo>
                <a:lnTo>
                  <a:pt x="55265" y="173863"/>
                </a:lnTo>
                <a:lnTo>
                  <a:pt x="90487" y="180975"/>
                </a:lnTo>
                <a:lnTo>
                  <a:pt x="125709" y="173863"/>
                </a:lnTo>
                <a:lnTo>
                  <a:pt x="154471" y="154471"/>
                </a:lnTo>
                <a:lnTo>
                  <a:pt x="173863" y="125709"/>
                </a:lnTo>
                <a:lnTo>
                  <a:pt x="180975" y="90487"/>
                </a:lnTo>
                <a:lnTo>
                  <a:pt x="173863" y="55265"/>
                </a:lnTo>
                <a:lnTo>
                  <a:pt x="154471" y="26503"/>
                </a:lnTo>
                <a:lnTo>
                  <a:pt x="125709" y="7111"/>
                </a:lnTo>
                <a:lnTo>
                  <a:pt x="90487" y="0"/>
                </a:lnTo>
                <a:close/>
              </a:path>
            </a:pathLst>
          </a:custGeom>
          <a:solidFill>
            <a:srgbClr val="7266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06512" y="3415718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0487" y="0"/>
                </a:moveTo>
                <a:lnTo>
                  <a:pt x="55265" y="7111"/>
                </a:lnTo>
                <a:lnTo>
                  <a:pt x="26503" y="26503"/>
                </a:lnTo>
                <a:lnTo>
                  <a:pt x="7111" y="55265"/>
                </a:lnTo>
                <a:lnTo>
                  <a:pt x="0" y="90487"/>
                </a:lnTo>
                <a:lnTo>
                  <a:pt x="7111" y="125709"/>
                </a:lnTo>
                <a:lnTo>
                  <a:pt x="26503" y="154471"/>
                </a:lnTo>
                <a:lnTo>
                  <a:pt x="55265" y="173863"/>
                </a:lnTo>
                <a:lnTo>
                  <a:pt x="90487" y="180975"/>
                </a:lnTo>
                <a:lnTo>
                  <a:pt x="125709" y="173863"/>
                </a:lnTo>
                <a:lnTo>
                  <a:pt x="154471" y="154471"/>
                </a:lnTo>
                <a:lnTo>
                  <a:pt x="173863" y="125709"/>
                </a:lnTo>
                <a:lnTo>
                  <a:pt x="180975" y="90487"/>
                </a:lnTo>
                <a:lnTo>
                  <a:pt x="173863" y="55265"/>
                </a:lnTo>
                <a:lnTo>
                  <a:pt x="154471" y="26503"/>
                </a:lnTo>
                <a:lnTo>
                  <a:pt x="125709" y="7111"/>
                </a:lnTo>
                <a:lnTo>
                  <a:pt x="90487" y="0"/>
                </a:lnTo>
                <a:close/>
              </a:path>
            </a:pathLst>
          </a:custGeom>
          <a:solidFill>
            <a:srgbClr val="7266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96900" y="5940425"/>
            <a:ext cx="12109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scratch.mit.edu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9688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628" y="63487"/>
            <a:ext cx="4136580" cy="5791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40425"/>
            <a:ext cx="7969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000" b="1" spc="10" dirty="0" err="1">
                <a:solidFill>
                  <a:srgbClr val="FFFFFF"/>
                </a:solidFill>
                <a:latin typeface="Calibri"/>
                <a:cs typeface="Calibri"/>
              </a:rPr>
              <a:t>Animatsioon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-532279" y="216188"/>
            <a:ext cx="4521208" cy="535325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1021715" algn="ctr">
              <a:lnSpc>
                <a:spcPct val="100000"/>
              </a:lnSpc>
            </a:pPr>
            <a:r>
              <a:rPr lang="en-GB" sz="2800" spc="75" dirty="0" err="1"/>
              <a:t>Küsimuse</a:t>
            </a:r>
            <a:r>
              <a:rPr lang="en-GB" sz="2800" spc="75" dirty="0"/>
              <a:t> </a:t>
            </a:r>
            <a:r>
              <a:rPr lang="en-GB" sz="2800" spc="75" dirty="0" err="1"/>
              <a:t>küsimine</a:t>
            </a:r>
            <a:endParaRPr sz="2800" dirty="0"/>
          </a:p>
        </p:txBody>
      </p:sp>
      <p:sp>
        <p:nvSpPr>
          <p:cNvPr id="14" name="object 14"/>
          <p:cNvSpPr txBox="1"/>
          <p:nvPr/>
        </p:nvSpPr>
        <p:spPr>
          <a:xfrm>
            <a:off x="901796" y="1276350"/>
            <a:ext cx="2768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200" b="1" spc="20" dirty="0">
                <a:solidFill>
                  <a:srgbClr val="FFFFFF"/>
                </a:solidFill>
                <a:latin typeface="Calibri"/>
                <a:cs typeface="Calibri"/>
              </a:rPr>
              <a:t>Vali </a:t>
            </a:r>
            <a:r>
              <a:rPr lang="en-GB" sz="1200" b="1" spc="20" dirty="0" err="1">
                <a:solidFill>
                  <a:srgbClr val="FFFFFF"/>
                </a:solidFill>
                <a:latin typeface="Calibri"/>
                <a:cs typeface="Calibri"/>
              </a:rPr>
              <a:t>stseen</a:t>
            </a:r>
            <a:r>
              <a:rPr lang="en-GB" sz="1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20" dirty="0" err="1">
                <a:solidFill>
                  <a:srgbClr val="FFFFFF"/>
                </a:solidFill>
                <a:latin typeface="Calibri"/>
                <a:cs typeface="Calibri"/>
              </a:rPr>
              <a:t>ja</a:t>
            </a:r>
            <a:r>
              <a:rPr lang="en-GB" sz="1200" b="1" spc="20" dirty="0">
                <a:solidFill>
                  <a:srgbClr val="FFFFFF"/>
                </a:solidFill>
                <a:latin typeface="Calibri"/>
                <a:cs typeface="Calibri"/>
              </a:rPr>
              <a:t> pane </a:t>
            </a:r>
            <a:r>
              <a:rPr lang="en-GB" sz="1200" b="1" spc="20" dirty="0" err="1">
                <a:solidFill>
                  <a:srgbClr val="FFFFFF"/>
                </a:solidFill>
                <a:latin typeface="Calibri"/>
                <a:cs typeface="Calibri"/>
              </a:rPr>
              <a:t>tegelane</a:t>
            </a:r>
            <a:r>
              <a:rPr lang="en-GB" sz="1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20" dirty="0" err="1">
                <a:solidFill>
                  <a:srgbClr val="FFFFFF"/>
                </a:solidFill>
                <a:latin typeface="Calibri"/>
                <a:cs typeface="Calibri"/>
              </a:rPr>
              <a:t>küsima</a:t>
            </a:r>
            <a:r>
              <a:rPr lang="en-GB" sz="1200" b="1" spc="2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87B5D6-635A-44ED-92C1-A3C07A22A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62" y="2404661"/>
            <a:ext cx="3156276" cy="234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1329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27100"/>
            <a:ext cx="4572000" cy="1849120"/>
          </a:xfrm>
          <a:custGeom>
            <a:avLst/>
            <a:gdLst/>
            <a:ahLst/>
            <a:cxnLst/>
            <a:rect l="l" t="t" r="r" b="b"/>
            <a:pathLst>
              <a:path w="4572000" h="1849120">
                <a:moveTo>
                  <a:pt x="0" y="1849120"/>
                </a:moveTo>
                <a:lnTo>
                  <a:pt x="4572000" y="1849120"/>
                </a:lnTo>
                <a:lnTo>
                  <a:pt x="4572000" y="0"/>
                </a:lnTo>
                <a:lnTo>
                  <a:pt x="0" y="0"/>
                </a:lnTo>
                <a:lnTo>
                  <a:pt x="0" y="184912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BBFE561-9EFE-4C7D-8F32-9425DBF408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499"/>
          <a:stretch/>
        </p:blipFill>
        <p:spPr>
          <a:xfrm>
            <a:off x="2341041" y="1960924"/>
            <a:ext cx="1177393" cy="25808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E116865-3D5E-4D26-8B6F-3D99B300B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25" y="1511781"/>
            <a:ext cx="555718" cy="31574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2776220"/>
            <a:ext cx="4572000" cy="2291080"/>
          </a:xfrm>
          <a:custGeom>
            <a:avLst/>
            <a:gdLst/>
            <a:ahLst/>
            <a:cxnLst/>
            <a:rect l="l" t="t" r="r" b="b"/>
            <a:pathLst>
              <a:path w="4572000" h="2291079">
                <a:moveTo>
                  <a:pt x="0" y="2291079"/>
                </a:moveTo>
                <a:lnTo>
                  <a:pt x="4572000" y="2291079"/>
                </a:lnTo>
                <a:lnTo>
                  <a:pt x="4572000" y="0"/>
                </a:lnTo>
                <a:lnTo>
                  <a:pt x="0" y="0"/>
                </a:lnTo>
                <a:lnTo>
                  <a:pt x="0" y="2291079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D751C5-9C4E-4289-BB88-845DAAB5A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371" y="3224872"/>
            <a:ext cx="2552700" cy="103822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276352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067300"/>
            <a:ext cx="4572000" cy="1333500"/>
          </a:xfrm>
          <a:custGeom>
            <a:avLst/>
            <a:gdLst/>
            <a:ahLst/>
            <a:cxnLst/>
            <a:rect l="l" t="t" r="r" b="b"/>
            <a:pathLst>
              <a:path w="4572000" h="1333500">
                <a:moveTo>
                  <a:pt x="0" y="1333500"/>
                </a:moveTo>
                <a:lnTo>
                  <a:pt x="4572000" y="1333500"/>
                </a:lnTo>
                <a:lnTo>
                  <a:pt x="4572000" y="0"/>
                </a:lnTo>
                <a:lnTo>
                  <a:pt x="0" y="0"/>
                </a:lnTo>
                <a:lnTo>
                  <a:pt x="0" y="13335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0546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09228" y="2922701"/>
            <a:ext cx="170105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b="1" spc="-45" dirty="0">
                <a:solidFill>
                  <a:srgbClr val="939598"/>
                </a:solidFill>
                <a:latin typeface="Cambria"/>
                <a:cs typeface="Cambria"/>
              </a:rPr>
              <a:t>2) LISA SEE KOOD</a:t>
            </a:r>
            <a:endParaRPr lang="en-GB" sz="1400" dirty="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03132" y="5211935"/>
            <a:ext cx="104486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algn="ctr">
              <a:lnSpc>
                <a:spcPct val="100000"/>
              </a:lnSpc>
            </a:pPr>
            <a:r>
              <a:rPr lang="en-GB" sz="1400" b="1" spc="-45" dirty="0">
                <a:solidFill>
                  <a:srgbClr val="6BA883"/>
                </a:solidFill>
                <a:latin typeface="Cambria"/>
                <a:cs typeface="Cambria"/>
              </a:rPr>
              <a:t>3) KATSETA!</a:t>
            </a:r>
            <a:endParaRPr lang="en-GB" sz="1400" dirty="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2533" y="5689600"/>
            <a:ext cx="13798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Klõpsa</a:t>
            </a:r>
            <a:r>
              <a:rPr lang="en-GB" sz="900" b="1" spc="3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alustamiseks</a:t>
            </a:r>
            <a:r>
              <a:rPr lang="en-GB" sz="900" b="1" spc="3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rohelist</a:t>
            </a:r>
            <a:r>
              <a:rPr lang="en-GB" sz="900" b="1" spc="3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lippu</a:t>
            </a:r>
            <a:r>
              <a:rPr lang="en-GB" sz="900" b="1" spc="30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55023" y="5569437"/>
            <a:ext cx="469391" cy="384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5023" y="5569437"/>
            <a:ext cx="469900" cy="384175"/>
          </a:xfrm>
          <a:custGeom>
            <a:avLst/>
            <a:gdLst/>
            <a:ahLst/>
            <a:cxnLst/>
            <a:rect l="l" t="t" r="r" b="b"/>
            <a:pathLst>
              <a:path w="469900" h="384175">
                <a:moveTo>
                  <a:pt x="76200" y="0"/>
                </a:move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307847"/>
                </a:lnTo>
                <a:lnTo>
                  <a:pt x="1190" y="351901"/>
                </a:lnTo>
                <a:lnTo>
                  <a:pt x="9525" y="374522"/>
                </a:lnTo>
                <a:lnTo>
                  <a:pt x="32146" y="382857"/>
                </a:lnTo>
                <a:lnTo>
                  <a:pt x="76200" y="384047"/>
                </a:lnTo>
                <a:lnTo>
                  <a:pt x="393192" y="384047"/>
                </a:lnTo>
                <a:lnTo>
                  <a:pt x="437245" y="382857"/>
                </a:lnTo>
                <a:lnTo>
                  <a:pt x="459867" y="374522"/>
                </a:lnTo>
                <a:lnTo>
                  <a:pt x="468201" y="351901"/>
                </a:lnTo>
                <a:lnTo>
                  <a:pt x="469392" y="307847"/>
                </a:lnTo>
                <a:lnTo>
                  <a:pt x="469392" y="76199"/>
                </a:lnTo>
                <a:lnTo>
                  <a:pt x="468201" y="32146"/>
                </a:lnTo>
                <a:lnTo>
                  <a:pt x="459867" y="9524"/>
                </a:lnTo>
                <a:lnTo>
                  <a:pt x="437245" y="1190"/>
                </a:lnTo>
                <a:lnTo>
                  <a:pt x="393192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56903" y="5765800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60" dirty="0" err="1"/>
              <a:t>Küsimuse</a:t>
            </a:r>
            <a:r>
              <a:rPr lang="en-GB" spc="60" dirty="0"/>
              <a:t> </a:t>
            </a:r>
            <a:r>
              <a:rPr lang="en-GB" spc="60" dirty="0" err="1"/>
              <a:t>küsimine</a:t>
            </a:r>
            <a:endParaRPr spc="35"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36547" y="1062482"/>
            <a:ext cx="264697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b="1" spc="-45" dirty="0">
                <a:solidFill>
                  <a:srgbClr val="00A1CB"/>
                </a:solidFill>
                <a:latin typeface="Cambria"/>
                <a:cs typeface="Cambria"/>
              </a:rPr>
              <a:t>1) TAUSTA JA SPRAIDI LISAMINE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88479" y="1520825"/>
            <a:ext cx="563880" cy="306705"/>
          </a:xfrm>
          <a:custGeom>
            <a:avLst/>
            <a:gdLst/>
            <a:ahLst/>
            <a:cxnLst/>
            <a:rect l="l" t="t" r="r" b="b"/>
            <a:pathLst>
              <a:path w="563880" h="30670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230428"/>
                </a:lnTo>
                <a:lnTo>
                  <a:pt x="1190" y="274481"/>
                </a:lnTo>
                <a:lnTo>
                  <a:pt x="9525" y="297103"/>
                </a:lnTo>
                <a:lnTo>
                  <a:pt x="32146" y="305438"/>
                </a:lnTo>
                <a:lnTo>
                  <a:pt x="76200" y="306628"/>
                </a:lnTo>
                <a:lnTo>
                  <a:pt x="487680" y="306628"/>
                </a:lnTo>
                <a:lnTo>
                  <a:pt x="531733" y="305438"/>
                </a:lnTo>
                <a:lnTo>
                  <a:pt x="554355" y="297103"/>
                </a:lnTo>
                <a:lnTo>
                  <a:pt x="562689" y="274481"/>
                </a:lnTo>
                <a:lnTo>
                  <a:pt x="563880" y="230428"/>
                </a:lnTo>
                <a:lnTo>
                  <a:pt x="563880" y="76200"/>
                </a:lnTo>
                <a:lnTo>
                  <a:pt x="562689" y="32146"/>
                </a:lnTo>
                <a:lnTo>
                  <a:pt x="554355" y="9525"/>
                </a:lnTo>
                <a:lnTo>
                  <a:pt x="531733" y="1190"/>
                </a:lnTo>
                <a:lnTo>
                  <a:pt x="48768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0060" y="1789620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769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22288" y="1698637"/>
            <a:ext cx="3088005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Vali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tegelane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Vali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taustapilt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46325" y="1958975"/>
            <a:ext cx="1176655" cy="274320"/>
          </a:xfrm>
          <a:custGeom>
            <a:avLst/>
            <a:gdLst/>
            <a:ahLst/>
            <a:cxnLst/>
            <a:rect l="l" t="t" r="r" b="b"/>
            <a:pathLst>
              <a:path w="1176654" h="27431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98120"/>
                </a:lnTo>
                <a:lnTo>
                  <a:pt x="1190" y="242173"/>
                </a:lnTo>
                <a:lnTo>
                  <a:pt x="9525" y="264795"/>
                </a:lnTo>
                <a:lnTo>
                  <a:pt x="32146" y="273129"/>
                </a:lnTo>
                <a:lnTo>
                  <a:pt x="76200" y="274320"/>
                </a:lnTo>
                <a:lnTo>
                  <a:pt x="1100328" y="274320"/>
                </a:lnTo>
                <a:lnTo>
                  <a:pt x="1144381" y="273129"/>
                </a:lnTo>
                <a:lnTo>
                  <a:pt x="1167003" y="264795"/>
                </a:lnTo>
                <a:lnTo>
                  <a:pt x="1175337" y="242173"/>
                </a:lnTo>
                <a:lnTo>
                  <a:pt x="1176528" y="198120"/>
                </a:lnTo>
                <a:lnTo>
                  <a:pt x="1176528" y="76200"/>
                </a:lnTo>
                <a:lnTo>
                  <a:pt x="1175337" y="32146"/>
                </a:lnTo>
                <a:lnTo>
                  <a:pt x="1167003" y="9525"/>
                </a:lnTo>
                <a:lnTo>
                  <a:pt x="1144381" y="1190"/>
                </a:lnTo>
                <a:lnTo>
                  <a:pt x="110032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77426" y="1856955"/>
            <a:ext cx="45085" cy="163195"/>
          </a:xfrm>
          <a:custGeom>
            <a:avLst/>
            <a:gdLst/>
            <a:ahLst/>
            <a:cxnLst/>
            <a:rect l="l" t="t" r="r" b="b"/>
            <a:pathLst>
              <a:path w="45085" h="163194">
                <a:moveTo>
                  <a:pt x="0" y="0"/>
                </a:moveTo>
                <a:lnTo>
                  <a:pt x="44970" y="162953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84400" y="1409700"/>
            <a:ext cx="0" cy="888365"/>
          </a:xfrm>
          <a:custGeom>
            <a:avLst/>
            <a:gdLst/>
            <a:ahLst/>
            <a:cxnLst/>
            <a:rect l="l" t="t" r="r" b="b"/>
            <a:pathLst>
              <a:path h="888364">
                <a:moveTo>
                  <a:pt x="0" y="888149"/>
                </a:moveTo>
                <a:lnTo>
                  <a:pt x="0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647329" y="4316935"/>
            <a:ext cx="1084580" cy="453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Trüki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siia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,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mida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tegelane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küsida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võiks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747240" y="4122420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207835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DB5C5B4-D838-487C-AE8B-C3D205E437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557" y="1429793"/>
            <a:ext cx="790575" cy="914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2D7E04D-F53E-4B23-81EA-7D14591D99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61124" y="1613772"/>
            <a:ext cx="666750" cy="70485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3C97FC4-CFB6-4360-A57D-297177260B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050" y="3530104"/>
            <a:ext cx="666750" cy="70485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8176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9688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628" y="63487"/>
            <a:ext cx="4136580" cy="5791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40425"/>
            <a:ext cx="7969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000" b="1" spc="10" dirty="0" err="1">
                <a:solidFill>
                  <a:srgbClr val="FFFFFF"/>
                </a:solidFill>
                <a:latin typeface="Calibri"/>
                <a:cs typeface="Calibri"/>
              </a:rPr>
              <a:t>Animatsioon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-666972" y="216188"/>
            <a:ext cx="4875680" cy="535325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1021715" algn="ctr">
              <a:lnSpc>
                <a:spcPct val="100000"/>
              </a:lnSpc>
            </a:pPr>
            <a:r>
              <a:rPr lang="en-GB" sz="2800" spc="75" dirty="0" err="1"/>
              <a:t>Punktid</a:t>
            </a:r>
            <a:endParaRPr sz="2800" dirty="0"/>
          </a:p>
        </p:txBody>
      </p:sp>
      <p:sp>
        <p:nvSpPr>
          <p:cNvPr id="14" name="object 14"/>
          <p:cNvSpPr txBox="1"/>
          <p:nvPr/>
        </p:nvSpPr>
        <p:spPr>
          <a:xfrm>
            <a:off x="901796" y="1276350"/>
            <a:ext cx="2908204" cy="20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indent="111125">
              <a:lnSpc>
                <a:spcPct val="125000"/>
              </a:lnSpc>
            </a:pPr>
            <a:r>
              <a:rPr lang="en-GB"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Lisa </a:t>
            </a:r>
            <a:r>
              <a:rPr lang="en-GB" sz="1200" b="1" spc="-45" dirty="0" err="1">
                <a:solidFill>
                  <a:srgbClr val="FFFFFF"/>
                </a:solidFill>
                <a:latin typeface="Trebuchet MS"/>
                <a:cs typeface="Trebuchet MS"/>
              </a:rPr>
              <a:t>punkt</a:t>
            </a:r>
            <a:r>
              <a:rPr lang="en-GB"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GB" sz="1200" b="1" spc="-45" dirty="0" err="1">
                <a:solidFill>
                  <a:srgbClr val="FFFFFF"/>
                </a:solidFill>
                <a:latin typeface="Trebuchet MS"/>
                <a:cs typeface="Trebuchet MS"/>
              </a:rPr>
              <a:t>iga</a:t>
            </a:r>
            <a:r>
              <a:rPr lang="en-GB"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GB" sz="1200" b="1" spc="-45" dirty="0" err="1">
                <a:solidFill>
                  <a:srgbClr val="FFFFFF"/>
                </a:solidFill>
                <a:latin typeface="Trebuchet MS"/>
                <a:cs typeface="Trebuchet MS"/>
              </a:rPr>
              <a:t>kord</a:t>
            </a:r>
            <a:r>
              <a:rPr lang="en-GB"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lang="en-GB" sz="1200" b="1" spc="-45" dirty="0" err="1">
                <a:solidFill>
                  <a:srgbClr val="FFFFFF"/>
                </a:solidFill>
                <a:latin typeface="Trebuchet MS"/>
                <a:cs typeface="Trebuchet MS"/>
              </a:rPr>
              <a:t>kui</a:t>
            </a:r>
            <a:r>
              <a:rPr lang="en-GB"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 on </a:t>
            </a:r>
            <a:r>
              <a:rPr lang="en-GB" sz="1200" b="1" spc="-45" dirty="0" err="1">
                <a:solidFill>
                  <a:srgbClr val="FFFFFF"/>
                </a:solidFill>
                <a:latin typeface="Trebuchet MS"/>
                <a:cs typeface="Trebuchet MS"/>
              </a:rPr>
              <a:t>õige</a:t>
            </a:r>
            <a:r>
              <a:rPr lang="en-GB"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 vastus.</a:t>
            </a:r>
            <a:endParaRPr lang="en-GB" sz="1200" dirty="0">
              <a:latin typeface="Trebuchet MS"/>
              <a:cs typeface="Trebuchet M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A8E781-606B-45E7-ACE3-01E8741B3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218" y="1829292"/>
            <a:ext cx="2351564" cy="17636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2E7D20-DD2A-4A93-B320-65B36FFE0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277" y="3657600"/>
            <a:ext cx="2361445" cy="17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3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1325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DF67A2EC-7659-4A2E-A5DB-566B4705CFA5}"/>
              </a:ext>
            </a:extLst>
          </p:cNvPr>
          <p:cNvSpPr/>
          <p:nvPr/>
        </p:nvSpPr>
        <p:spPr>
          <a:xfrm>
            <a:off x="0" y="0"/>
            <a:ext cx="4572000" cy="1329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882900"/>
            <a:ext cx="4572000" cy="2362200"/>
          </a:xfrm>
          <a:custGeom>
            <a:avLst/>
            <a:gdLst/>
            <a:ahLst/>
            <a:cxnLst/>
            <a:rect l="l" t="t" r="r" b="b"/>
            <a:pathLst>
              <a:path w="4572000" h="2362200">
                <a:moveTo>
                  <a:pt x="0" y="2362200"/>
                </a:moveTo>
                <a:lnTo>
                  <a:pt x="4572000" y="2362200"/>
                </a:lnTo>
                <a:lnTo>
                  <a:pt x="4572000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775C04-BA28-4B06-AFB9-B416AEFFE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864" y="3031733"/>
            <a:ext cx="2077946" cy="184580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5232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08050"/>
            <a:ext cx="4572000" cy="1974850"/>
          </a:xfrm>
          <a:custGeom>
            <a:avLst/>
            <a:gdLst/>
            <a:ahLst/>
            <a:cxnLst/>
            <a:rect l="l" t="t" r="r" b="b"/>
            <a:pathLst>
              <a:path w="4572000" h="1974850">
                <a:moveTo>
                  <a:pt x="0" y="1974850"/>
                </a:moveTo>
                <a:lnTo>
                  <a:pt x="4572000" y="1974850"/>
                </a:lnTo>
                <a:lnTo>
                  <a:pt x="4572000" y="0"/>
                </a:lnTo>
                <a:lnTo>
                  <a:pt x="0" y="0"/>
                </a:lnTo>
                <a:lnTo>
                  <a:pt x="0" y="197485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8702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953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91057" y="1054100"/>
            <a:ext cx="205351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200" b="1" spc="-45" dirty="0">
                <a:solidFill>
                  <a:srgbClr val="00A1CB"/>
                </a:solidFill>
                <a:latin typeface="Cambria"/>
                <a:cs typeface="Cambria"/>
              </a:rPr>
              <a:t>1) MUUTUJA LISAMINE</a:t>
            </a:r>
            <a:endParaRPr lang="fi-FI" sz="1200" dirty="0">
              <a:latin typeface="Cambria"/>
              <a:cs typeface="Cambri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5900" y="264871"/>
            <a:ext cx="4140200" cy="559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5" dirty="0" err="1"/>
              <a:t>Punktid</a:t>
            </a:r>
            <a:endParaRPr spc="-25" dirty="0"/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900" spc="10" dirty="0">
                <a:latin typeface="Calibri"/>
                <a:cs typeface="Calibri"/>
              </a:rPr>
              <a:t>scratch.mit.edu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5245100"/>
            <a:ext cx="4572000" cy="1155700"/>
          </a:xfrm>
          <a:custGeom>
            <a:avLst/>
            <a:gdLst/>
            <a:ahLst/>
            <a:cxnLst/>
            <a:rect l="l" t="t" r="r" b="b"/>
            <a:pathLst>
              <a:path w="4572000" h="1155700">
                <a:moveTo>
                  <a:pt x="0" y="1155700"/>
                </a:moveTo>
                <a:lnTo>
                  <a:pt x="4572000" y="1155700"/>
                </a:lnTo>
                <a:lnTo>
                  <a:pt x="4572000" y="0"/>
                </a:lnTo>
                <a:lnTo>
                  <a:pt x="0" y="0"/>
                </a:lnTo>
                <a:lnTo>
                  <a:pt x="0" y="11557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5232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62000" y="5410200"/>
            <a:ext cx="2244851" cy="59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3915">
              <a:lnSpc>
                <a:spcPct val="100000"/>
              </a:lnSpc>
            </a:pPr>
            <a:r>
              <a:rPr lang="en-GB" sz="1200" b="1" spc="-40" dirty="0">
                <a:solidFill>
                  <a:srgbClr val="6BA883"/>
                </a:solidFill>
                <a:latin typeface="Cambria"/>
                <a:cs typeface="Cambria"/>
              </a:rPr>
              <a:t>3) KATSETA!</a:t>
            </a:r>
            <a:endParaRPr sz="1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Klõpsa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alustamiseks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rohelisele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lipule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.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782595" y="5680075"/>
            <a:ext cx="551920" cy="450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73070" y="5670550"/>
            <a:ext cx="571500" cy="469900"/>
          </a:xfrm>
          <a:custGeom>
            <a:avLst/>
            <a:gdLst/>
            <a:ahLst/>
            <a:cxnLst/>
            <a:rect l="l" t="t" r="r" b="b"/>
            <a:pathLst>
              <a:path w="571500" h="46990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384175"/>
                </a:lnTo>
                <a:lnTo>
                  <a:pt x="3859" y="410080"/>
                </a:lnTo>
                <a:lnTo>
                  <a:pt x="17435" y="438157"/>
                </a:lnTo>
                <a:lnTo>
                  <a:pt x="43725" y="460675"/>
                </a:lnTo>
                <a:lnTo>
                  <a:pt x="85725" y="469900"/>
                </a:lnTo>
                <a:lnTo>
                  <a:pt x="485241" y="469900"/>
                </a:lnTo>
                <a:lnTo>
                  <a:pt x="511146" y="466040"/>
                </a:lnTo>
                <a:lnTo>
                  <a:pt x="539224" y="452464"/>
                </a:lnTo>
                <a:lnTo>
                  <a:pt x="561742" y="426174"/>
                </a:lnTo>
                <a:lnTo>
                  <a:pt x="570966" y="384175"/>
                </a:lnTo>
                <a:lnTo>
                  <a:pt x="570966" y="85725"/>
                </a:lnTo>
                <a:lnTo>
                  <a:pt x="567108" y="59819"/>
                </a:lnTo>
                <a:lnTo>
                  <a:pt x="553535" y="31742"/>
                </a:lnTo>
                <a:lnTo>
                  <a:pt x="527246" y="9224"/>
                </a:lnTo>
                <a:lnTo>
                  <a:pt x="485241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87637" y="5930900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93377" y="591057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20320"/>
                </a:moveTo>
                <a:lnTo>
                  <a:pt x="1596" y="28231"/>
                </a:lnTo>
                <a:lnTo>
                  <a:pt x="5949" y="34690"/>
                </a:lnTo>
                <a:lnTo>
                  <a:pt x="12408" y="39043"/>
                </a:lnTo>
                <a:lnTo>
                  <a:pt x="20320" y="40640"/>
                </a:lnTo>
                <a:lnTo>
                  <a:pt x="28231" y="39043"/>
                </a:lnTo>
                <a:lnTo>
                  <a:pt x="34690" y="34690"/>
                </a:lnTo>
                <a:lnTo>
                  <a:pt x="39043" y="28231"/>
                </a:lnTo>
                <a:lnTo>
                  <a:pt x="40640" y="20320"/>
                </a:lnTo>
                <a:lnTo>
                  <a:pt x="39043" y="12408"/>
                </a:lnTo>
                <a:lnTo>
                  <a:pt x="34690" y="5949"/>
                </a:lnTo>
                <a:lnTo>
                  <a:pt x="28231" y="1596"/>
                </a:lnTo>
                <a:lnTo>
                  <a:pt x="20320" y="0"/>
                </a:lnTo>
                <a:lnTo>
                  <a:pt x="12408" y="1596"/>
                </a:lnTo>
                <a:lnTo>
                  <a:pt x="5949" y="5949"/>
                </a:lnTo>
                <a:lnTo>
                  <a:pt x="1596" y="12408"/>
                </a:lnTo>
                <a:lnTo>
                  <a:pt x="0" y="2032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 flipV="1">
            <a:off x="2326640" y="4241801"/>
            <a:ext cx="1017930" cy="45719"/>
          </a:xfrm>
          <a:custGeom>
            <a:avLst/>
            <a:gdLst/>
            <a:ahLst/>
            <a:cxnLst/>
            <a:rect l="l" t="t" r="r" b="b"/>
            <a:pathLst>
              <a:path w="474345">
                <a:moveTo>
                  <a:pt x="473963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86000" y="426720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40639" y="20320"/>
                </a:moveTo>
                <a:lnTo>
                  <a:pt x="39043" y="28231"/>
                </a:lnTo>
                <a:lnTo>
                  <a:pt x="34690" y="34690"/>
                </a:lnTo>
                <a:lnTo>
                  <a:pt x="28231" y="39043"/>
                </a:lnTo>
                <a:lnTo>
                  <a:pt x="20319" y="40640"/>
                </a:lnTo>
                <a:lnTo>
                  <a:pt x="12408" y="39043"/>
                </a:lnTo>
                <a:lnTo>
                  <a:pt x="5949" y="34690"/>
                </a:lnTo>
                <a:lnTo>
                  <a:pt x="1596" y="28231"/>
                </a:lnTo>
                <a:lnTo>
                  <a:pt x="0" y="20320"/>
                </a:lnTo>
                <a:lnTo>
                  <a:pt x="1596" y="12408"/>
                </a:lnTo>
                <a:lnTo>
                  <a:pt x="5949" y="5949"/>
                </a:lnTo>
                <a:lnTo>
                  <a:pt x="12408" y="1596"/>
                </a:lnTo>
                <a:lnTo>
                  <a:pt x="20319" y="0"/>
                </a:lnTo>
                <a:lnTo>
                  <a:pt x="28231" y="1596"/>
                </a:lnTo>
                <a:lnTo>
                  <a:pt x="34690" y="5949"/>
                </a:lnTo>
                <a:lnTo>
                  <a:pt x="39043" y="12408"/>
                </a:lnTo>
                <a:lnTo>
                  <a:pt x="40639" y="2032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344139" y="4215915"/>
            <a:ext cx="748535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Lisa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õige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vastuse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korral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1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punkt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.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209800" y="3484862"/>
            <a:ext cx="193040" cy="0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192912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69160" y="34645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40639" y="20320"/>
                </a:moveTo>
                <a:lnTo>
                  <a:pt x="39043" y="28231"/>
                </a:lnTo>
                <a:lnTo>
                  <a:pt x="34690" y="34690"/>
                </a:lnTo>
                <a:lnTo>
                  <a:pt x="28231" y="39043"/>
                </a:lnTo>
                <a:lnTo>
                  <a:pt x="20319" y="40640"/>
                </a:lnTo>
                <a:lnTo>
                  <a:pt x="12408" y="39043"/>
                </a:lnTo>
                <a:lnTo>
                  <a:pt x="5949" y="34690"/>
                </a:lnTo>
                <a:lnTo>
                  <a:pt x="1596" y="28231"/>
                </a:lnTo>
                <a:lnTo>
                  <a:pt x="0" y="20320"/>
                </a:lnTo>
                <a:lnTo>
                  <a:pt x="1596" y="12408"/>
                </a:lnTo>
                <a:lnTo>
                  <a:pt x="5949" y="5949"/>
                </a:lnTo>
                <a:lnTo>
                  <a:pt x="12408" y="1596"/>
                </a:lnTo>
                <a:lnTo>
                  <a:pt x="20319" y="0"/>
                </a:lnTo>
                <a:lnTo>
                  <a:pt x="28231" y="1596"/>
                </a:lnTo>
                <a:lnTo>
                  <a:pt x="34690" y="5949"/>
                </a:lnTo>
                <a:lnTo>
                  <a:pt x="39043" y="12408"/>
                </a:lnTo>
                <a:lnTo>
                  <a:pt x="40639" y="2032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430978" y="3395310"/>
            <a:ext cx="144242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-40" dirty="0">
                <a:solidFill>
                  <a:srgbClr val="636466"/>
                </a:solidFill>
                <a:latin typeface="Trebuchet MS"/>
                <a:cs typeface="Trebuchet MS"/>
              </a:rPr>
              <a:t>Pane </a:t>
            </a:r>
            <a:r>
              <a:rPr lang="en-GB" sz="900" b="1" spc="-40" dirty="0" err="1">
                <a:solidFill>
                  <a:srgbClr val="636466"/>
                </a:solidFill>
                <a:latin typeface="Trebuchet MS"/>
                <a:cs typeface="Trebuchet MS"/>
              </a:rPr>
              <a:t>punktid</a:t>
            </a:r>
            <a:r>
              <a:rPr lang="en-GB" sz="900" b="1" spc="-40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40" dirty="0" err="1">
                <a:solidFill>
                  <a:srgbClr val="636466"/>
                </a:solidFill>
                <a:latin typeface="Trebuchet MS"/>
                <a:cs typeface="Trebuchet MS"/>
              </a:rPr>
              <a:t>alguses</a:t>
            </a:r>
            <a:r>
              <a:rPr lang="en-GB" sz="900" b="1" spc="-40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40" dirty="0" err="1">
                <a:solidFill>
                  <a:srgbClr val="636466"/>
                </a:solidFill>
                <a:latin typeface="Trebuchet MS"/>
                <a:cs typeface="Trebuchet MS"/>
              </a:rPr>
              <a:t>nulli</a:t>
            </a:r>
            <a:r>
              <a:rPr lang="en-GB" sz="900" b="1" spc="-40" dirty="0">
                <a:solidFill>
                  <a:srgbClr val="636466"/>
                </a:solidFill>
                <a:latin typeface="Trebuchet MS"/>
                <a:cs typeface="Trebuchet MS"/>
              </a:rPr>
              <a:t>.</a:t>
            </a:r>
            <a:endParaRPr sz="900" dirty="0">
              <a:latin typeface="Trebuchet MS"/>
              <a:cs typeface="Trebuchet M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99CBCBB-9975-4D6F-A104-48B48F8027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786" r="49668" b="786"/>
          <a:stretch/>
        </p:blipFill>
        <p:spPr>
          <a:xfrm>
            <a:off x="1349954" y="1447341"/>
            <a:ext cx="885808" cy="79346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7" name="object 19">
            <a:extLst>
              <a:ext uri="{FF2B5EF4-FFF2-40B4-BE49-F238E27FC236}">
                <a16:creationId xmlns:a16="http://schemas.microsoft.com/office/drawing/2014/main" id="{E6067348-04D2-4D56-A11F-51E4DEFA24C2}"/>
              </a:ext>
            </a:extLst>
          </p:cNvPr>
          <p:cNvSpPr txBox="1"/>
          <p:nvPr/>
        </p:nvSpPr>
        <p:spPr>
          <a:xfrm>
            <a:off x="304800" y="1774825"/>
            <a:ext cx="76277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b="1" spc="15" dirty="0">
                <a:solidFill>
                  <a:srgbClr val="636466"/>
                </a:solidFill>
                <a:latin typeface="Calibri"/>
                <a:cs typeface="Calibri"/>
              </a:rPr>
              <a:t>Vali “</a:t>
            </a:r>
            <a:r>
              <a:rPr lang="en-US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Andmed</a:t>
            </a:r>
            <a:r>
              <a:rPr lang="en-US" sz="900" b="1" spc="15" dirty="0">
                <a:solidFill>
                  <a:srgbClr val="636466"/>
                </a:solidFill>
                <a:latin typeface="Calibri"/>
                <a:cs typeface="Calibri"/>
              </a:rPr>
              <a:t>”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9394D84-AC23-4FC6-9798-851F7A90C9CF}"/>
              </a:ext>
            </a:extLst>
          </p:cNvPr>
          <p:cNvSpPr txBox="1"/>
          <p:nvPr/>
        </p:nvSpPr>
        <p:spPr>
          <a:xfrm>
            <a:off x="381000" y="2556500"/>
            <a:ext cx="166370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Klõpsa</a:t>
            </a:r>
            <a:r>
              <a:rPr lang="en-GB" sz="900" b="1" spc="30" dirty="0">
                <a:solidFill>
                  <a:srgbClr val="636466"/>
                </a:solidFill>
                <a:latin typeface="Calibri"/>
                <a:cs typeface="Calibri"/>
              </a:rPr>
              <a:t> “Loo </a:t>
            </a: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muutuja</a:t>
            </a:r>
            <a:r>
              <a:rPr lang="en-GB" sz="900" b="1" spc="30" dirty="0">
                <a:solidFill>
                  <a:srgbClr val="636466"/>
                </a:solidFill>
                <a:latin typeface="Calibri"/>
                <a:cs typeface="Calibri"/>
              </a:rPr>
              <a:t>”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CD0BE5B5-0E24-469E-8659-058A919C7B83}"/>
              </a:ext>
            </a:extLst>
          </p:cNvPr>
          <p:cNvSpPr txBox="1"/>
          <p:nvPr/>
        </p:nvSpPr>
        <p:spPr>
          <a:xfrm>
            <a:off x="2755074" y="2544445"/>
            <a:ext cx="12420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Pane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muutuja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nimeks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“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Punktid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”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ja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klõpsa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“OK”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BA6307C6-0939-47FB-995B-BA5E52C64528}"/>
              </a:ext>
            </a:extLst>
          </p:cNvPr>
          <p:cNvSpPr/>
          <p:nvPr/>
        </p:nvSpPr>
        <p:spPr>
          <a:xfrm>
            <a:off x="1075956" y="2059432"/>
            <a:ext cx="362007" cy="481330"/>
          </a:xfrm>
          <a:custGeom>
            <a:avLst/>
            <a:gdLst/>
            <a:ahLst/>
            <a:cxnLst/>
            <a:rect l="l" t="t" r="r" b="b"/>
            <a:pathLst>
              <a:path w="267334" h="481330">
                <a:moveTo>
                  <a:pt x="266801" y="25"/>
                </a:moveTo>
                <a:lnTo>
                  <a:pt x="0" y="0"/>
                </a:lnTo>
                <a:lnTo>
                  <a:pt x="0" y="480885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02B0D9D-390C-4414-8A57-B9F76A8585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2465" y="1393824"/>
            <a:ext cx="1869551" cy="1081088"/>
          </a:xfrm>
          <a:prstGeom prst="rect">
            <a:avLst/>
          </a:prstGeom>
        </p:spPr>
      </p:pic>
      <p:sp>
        <p:nvSpPr>
          <p:cNvPr id="50" name="object 22">
            <a:extLst>
              <a:ext uri="{FF2B5EF4-FFF2-40B4-BE49-F238E27FC236}">
                <a16:creationId xmlns:a16="http://schemas.microsoft.com/office/drawing/2014/main" id="{A4EF06A3-7BBC-406B-A7C2-575261B2F921}"/>
              </a:ext>
            </a:extLst>
          </p:cNvPr>
          <p:cNvSpPr/>
          <p:nvPr/>
        </p:nvSpPr>
        <p:spPr>
          <a:xfrm>
            <a:off x="1075960" y="1854199"/>
            <a:ext cx="362007" cy="45719"/>
          </a:xfrm>
          <a:custGeom>
            <a:avLst/>
            <a:gdLst/>
            <a:ahLst/>
            <a:cxnLst/>
            <a:rect l="l" t="t" r="r" b="b"/>
            <a:pathLst>
              <a:path w="267334">
                <a:moveTo>
                  <a:pt x="0" y="0"/>
                </a:moveTo>
                <a:lnTo>
                  <a:pt x="266801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37967" y="183641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0" y="20320"/>
                </a:moveTo>
                <a:lnTo>
                  <a:pt x="1596" y="12408"/>
                </a:lnTo>
                <a:lnTo>
                  <a:pt x="5949" y="5949"/>
                </a:lnTo>
                <a:lnTo>
                  <a:pt x="12408" y="1596"/>
                </a:lnTo>
                <a:lnTo>
                  <a:pt x="20320" y="0"/>
                </a:lnTo>
                <a:lnTo>
                  <a:pt x="28231" y="1596"/>
                </a:lnTo>
                <a:lnTo>
                  <a:pt x="34690" y="5949"/>
                </a:lnTo>
                <a:lnTo>
                  <a:pt x="39043" y="12408"/>
                </a:lnTo>
                <a:lnTo>
                  <a:pt x="40640" y="20320"/>
                </a:lnTo>
                <a:lnTo>
                  <a:pt x="39043" y="28231"/>
                </a:lnTo>
                <a:lnTo>
                  <a:pt x="34690" y="34690"/>
                </a:lnTo>
                <a:lnTo>
                  <a:pt x="28231" y="39043"/>
                </a:lnTo>
                <a:lnTo>
                  <a:pt x="20320" y="40640"/>
                </a:lnTo>
                <a:lnTo>
                  <a:pt x="12408" y="39043"/>
                </a:lnTo>
                <a:lnTo>
                  <a:pt x="5949" y="34690"/>
                </a:lnTo>
                <a:lnTo>
                  <a:pt x="1596" y="28231"/>
                </a:lnTo>
                <a:lnTo>
                  <a:pt x="0" y="2032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35746" y="2042185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0319" y="0"/>
                </a:moveTo>
                <a:lnTo>
                  <a:pt x="28231" y="1596"/>
                </a:lnTo>
                <a:lnTo>
                  <a:pt x="34690" y="5949"/>
                </a:lnTo>
                <a:lnTo>
                  <a:pt x="39043" y="12408"/>
                </a:lnTo>
                <a:lnTo>
                  <a:pt x="40639" y="20320"/>
                </a:lnTo>
                <a:lnTo>
                  <a:pt x="39043" y="28231"/>
                </a:lnTo>
                <a:lnTo>
                  <a:pt x="34690" y="34690"/>
                </a:lnTo>
                <a:lnTo>
                  <a:pt x="28231" y="39043"/>
                </a:lnTo>
                <a:lnTo>
                  <a:pt x="20319" y="40640"/>
                </a:lnTo>
                <a:lnTo>
                  <a:pt x="12408" y="39043"/>
                </a:lnTo>
                <a:lnTo>
                  <a:pt x="5949" y="34690"/>
                </a:lnTo>
                <a:lnTo>
                  <a:pt x="1596" y="28231"/>
                </a:lnTo>
                <a:lnTo>
                  <a:pt x="0" y="20320"/>
                </a:lnTo>
                <a:lnTo>
                  <a:pt x="1596" y="12408"/>
                </a:lnTo>
                <a:lnTo>
                  <a:pt x="5949" y="5949"/>
                </a:lnTo>
                <a:lnTo>
                  <a:pt x="12408" y="1596"/>
                </a:lnTo>
                <a:lnTo>
                  <a:pt x="20319" y="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30CFE9B1-E9A7-4B3B-9909-F7746826E5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512" y="3484862"/>
            <a:ext cx="666750" cy="70485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33961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9688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628" y="63487"/>
            <a:ext cx="4136580" cy="5791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40425"/>
            <a:ext cx="7969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000" b="1" spc="10" dirty="0" err="1">
                <a:solidFill>
                  <a:srgbClr val="FFFFFF"/>
                </a:solidFill>
                <a:latin typeface="Calibri"/>
                <a:cs typeface="Calibri"/>
              </a:rPr>
              <a:t>Animatsioon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-838200" y="305215"/>
            <a:ext cx="5238972" cy="535325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1021715" algn="ctr">
              <a:lnSpc>
                <a:spcPct val="100000"/>
              </a:lnSpc>
            </a:pPr>
            <a:r>
              <a:rPr lang="en-GB" sz="2800" spc="75" dirty="0" err="1"/>
              <a:t>Suvaliste</a:t>
            </a:r>
            <a:r>
              <a:rPr lang="en-GB" sz="2800" spc="75" dirty="0"/>
              <a:t> </a:t>
            </a:r>
            <a:r>
              <a:rPr lang="en-GB" sz="2800" spc="75" dirty="0" err="1"/>
              <a:t>arvudega</a:t>
            </a:r>
            <a:r>
              <a:rPr lang="en-GB" sz="2800" spc="75" dirty="0"/>
              <a:t> </a:t>
            </a:r>
            <a:r>
              <a:rPr lang="en-GB" sz="2800" spc="75" dirty="0" err="1"/>
              <a:t>tehe</a:t>
            </a:r>
            <a:endParaRPr sz="2800" dirty="0"/>
          </a:p>
        </p:txBody>
      </p:sp>
      <p:sp>
        <p:nvSpPr>
          <p:cNvPr id="14" name="object 14"/>
          <p:cNvSpPr txBox="1"/>
          <p:nvPr/>
        </p:nvSpPr>
        <p:spPr>
          <a:xfrm>
            <a:off x="901796" y="1276350"/>
            <a:ext cx="2908204" cy="20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indent="111125">
              <a:lnSpc>
                <a:spcPct val="125000"/>
              </a:lnSpc>
            </a:pPr>
            <a:r>
              <a:rPr lang="en-GB" sz="1200" b="1" spc="-45" dirty="0" err="1">
                <a:solidFill>
                  <a:srgbClr val="FFFFFF"/>
                </a:solidFill>
                <a:latin typeface="Trebuchet MS"/>
                <a:cs typeface="Trebuchet MS"/>
              </a:rPr>
              <a:t>Arvutustehe</a:t>
            </a:r>
            <a:r>
              <a:rPr lang="en-GB"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GB" sz="1200" b="1" spc="-45" dirty="0" err="1">
                <a:solidFill>
                  <a:srgbClr val="FFFFFF"/>
                </a:solidFill>
                <a:latin typeface="Trebuchet MS"/>
                <a:cs typeface="Trebuchet MS"/>
              </a:rPr>
              <a:t>suvaliste</a:t>
            </a:r>
            <a:r>
              <a:rPr lang="en-GB"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GB" sz="1200" b="1" spc="-45" dirty="0" err="1">
                <a:solidFill>
                  <a:srgbClr val="FFFFFF"/>
                </a:solidFill>
                <a:latin typeface="Trebuchet MS"/>
                <a:cs typeface="Trebuchet MS"/>
              </a:rPr>
              <a:t>arvudega</a:t>
            </a:r>
            <a:r>
              <a:rPr lang="en-GB"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lang="en-GB" sz="1200" dirty="0">
              <a:latin typeface="Trebuchet MS"/>
              <a:cs typeface="Trebuchet M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413AF0-81C3-47D9-A0DD-761E3FD3D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46" y="1730368"/>
            <a:ext cx="2559570" cy="19356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914D32-E734-4574-83C7-6F72C0E7B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46" y="3681283"/>
            <a:ext cx="2559570" cy="189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4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1325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DF67A2EC-7659-4A2E-A5DB-566B4705CFA5}"/>
              </a:ext>
            </a:extLst>
          </p:cNvPr>
          <p:cNvSpPr/>
          <p:nvPr/>
        </p:nvSpPr>
        <p:spPr>
          <a:xfrm>
            <a:off x="0" y="0"/>
            <a:ext cx="4572000" cy="1329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882900"/>
            <a:ext cx="4572000" cy="2362200"/>
          </a:xfrm>
          <a:custGeom>
            <a:avLst/>
            <a:gdLst/>
            <a:ahLst/>
            <a:cxnLst/>
            <a:rect l="l" t="t" r="r" b="b"/>
            <a:pathLst>
              <a:path w="4572000" h="2362200">
                <a:moveTo>
                  <a:pt x="0" y="2362200"/>
                </a:moveTo>
                <a:lnTo>
                  <a:pt x="4572000" y="2362200"/>
                </a:lnTo>
                <a:lnTo>
                  <a:pt x="4572000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CD3B6B-3B77-4286-8D7F-50C57C09E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880466"/>
            <a:ext cx="2764043" cy="210428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5232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08050"/>
            <a:ext cx="4572000" cy="1974850"/>
          </a:xfrm>
          <a:custGeom>
            <a:avLst/>
            <a:gdLst/>
            <a:ahLst/>
            <a:cxnLst/>
            <a:rect l="l" t="t" r="r" b="b"/>
            <a:pathLst>
              <a:path w="4572000" h="1974850">
                <a:moveTo>
                  <a:pt x="0" y="1974850"/>
                </a:moveTo>
                <a:lnTo>
                  <a:pt x="4572000" y="1974850"/>
                </a:lnTo>
                <a:lnTo>
                  <a:pt x="4572000" y="0"/>
                </a:lnTo>
                <a:lnTo>
                  <a:pt x="0" y="0"/>
                </a:lnTo>
                <a:lnTo>
                  <a:pt x="0" y="197485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8702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953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91056" y="1054100"/>
            <a:ext cx="297614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200" b="1" spc="-45" dirty="0">
                <a:solidFill>
                  <a:srgbClr val="00A1CB"/>
                </a:solidFill>
                <a:latin typeface="Cambria"/>
                <a:cs typeface="Cambria"/>
              </a:rPr>
              <a:t>1) MUUTUJATE ARV1 ja ARV2 LISAMINE</a:t>
            </a:r>
            <a:endParaRPr lang="fi-FI" sz="1200" dirty="0">
              <a:latin typeface="Cambria"/>
              <a:cs typeface="Cambri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15900" y="264871"/>
            <a:ext cx="4140200" cy="559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45" dirty="0" err="1"/>
              <a:t>Suvaliste</a:t>
            </a:r>
            <a:r>
              <a:rPr lang="en-GB" spc="45" dirty="0"/>
              <a:t> </a:t>
            </a:r>
            <a:r>
              <a:rPr lang="en-GB" spc="45" dirty="0" err="1"/>
              <a:t>arvudega</a:t>
            </a:r>
            <a:r>
              <a:rPr lang="en-GB" spc="45" dirty="0"/>
              <a:t> </a:t>
            </a:r>
            <a:r>
              <a:rPr lang="en-GB" spc="45" dirty="0" err="1"/>
              <a:t>tehe</a:t>
            </a:r>
            <a:endParaRPr spc="-25" dirty="0"/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900" spc="10" dirty="0">
                <a:latin typeface="Calibri"/>
                <a:cs typeface="Calibri"/>
              </a:rPr>
              <a:t>scratch.mit.edu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5245100"/>
            <a:ext cx="4572000" cy="1155700"/>
          </a:xfrm>
          <a:custGeom>
            <a:avLst/>
            <a:gdLst/>
            <a:ahLst/>
            <a:cxnLst/>
            <a:rect l="l" t="t" r="r" b="b"/>
            <a:pathLst>
              <a:path w="4572000" h="1155700">
                <a:moveTo>
                  <a:pt x="0" y="1155700"/>
                </a:moveTo>
                <a:lnTo>
                  <a:pt x="4572000" y="1155700"/>
                </a:lnTo>
                <a:lnTo>
                  <a:pt x="4572000" y="0"/>
                </a:lnTo>
                <a:lnTo>
                  <a:pt x="0" y="0"/>
                </a:lnTo>
                <a:lnTo>
                  <a:pt x="0" y="11557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5232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62000" y="5410200"/>
            <a:ext cx="2244851" cy="59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3915">
              <a:lnSpc>
                <a:spcPct val="100000"/>
              </a:lnSpc>
            </a:pPr>
            <a:r>
              <a:rPr lang="en-GB" sz="1200" b="1" spc="-40" dirty="0">
                <a:solidFill>
                  <a:srgbClr val="6BA883"/>
                </a:solidFill>
                <a:latin typeface="Cambria"/>
                <a:cs typeface="Cambria"/>
              </a:rPr>
              <a:t>3) KATSETA!</a:t>
            </a:r>
            <a:endParaRPr sz="12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Klõpsa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alustamiseks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rohelisele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lipule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.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782595" y="5680075"/>
            <a:ext cx="551920" cy="450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73070" y="5670550"/>
            <a:ext cx="571500" cy="469900"/>
          </a:xfrm>
          <a:custGeom>
            <a:avLst/>
            <a:gdLst/>
            <a:ahLst/>
            <a:cxnLst/>
            <a:rect l="l" t="t" r="r" b="b"/>
            <a:pathLst>
              <a:path w="571500" h="469900">
                <a:moveTo>
                  <a:pt x="85725" y="0"/>
                </a:moveTo>
                <a:lnTo>
                  <a:pt x="59819" y="3859"/>
                </a:lnTo>
                <a:lnTo>
                  <a:pt x="31742" y="17435"/>
                </a:lnTo>
                <a:lnTo>
                  <a:pt x="9224" y="43725"/>
                </a:lnTo>
                <a:lnTo>
                  <a:pt x="0" y="85725"/>
                </a:lnTo>
                <a:lnTo>
                  <a:pt x="0" y="384175"/>
                </a:lnTo>
                <a:lnTo>
                  <a:pt x="3859" y="410080"/>
                </a:lnTo>
                <a:lnTo>
                  <a:pt x="17435" y="438157"/>
                </a:lnTo>
                <a:lnTo>
                  <a:pt x="43725" y="460675"/>
                </a:lnTo>
                <a:lnTo>
                  <a:pt x="85725" y="469900"/>
                </a:lnTo>
                <a:lnTo>
                  <a:pt x="485241" y="469900"/>
                </a:lnTo>
                <a:lnTo>
                  <a:pt x="511146" y="466040"/>
                </a:lnTo>
                <a:lnTo>
                  <a:pt x="539224" y="452464"/>
                </a:lnTo>
                <a:lnTo>
                  <a:pt x="561742" y="426174"/>
                </a:lnTo>
                <a:lnTo>
                  <a:pt x="570966" y="384175"/>
                </a:lnTo>
                <a:lnTo>
                  <a:pt x="570966" y="85725"/>
                </a:lnTo>
                <a:lnTo>
                  <a:pt x="567108" y="59819"/>
                </a:lnTo>
                <a:lnTo>
                  <a:pt x="553535" y="31742"/>
                </a:lnTo>
                <a:lnTo>
                  <a:pt x="527246" y="9224"/>
                </a:lnTo>
                <a:lnTo>
                  <a:pt x="485241" y="0"/>
                </a:lnTo>
                <a:lnTo>
                  <a:pt x="85725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87637" y="5930900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93377" y="591057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20320"/>
                </a:moveTo>
                <a:lnTo>
                  <a:pt x="1596" y="28231"/>
                </a:lnTo>
                <a:lnTo>
                  <a:pt x="5949" y="34690"/>
                </a:lnTo>
                <a:lnTo>
                  <a:pt x="12408" y="39043"/>
                </a:lnTo>
                <a:lnTo>
                  <a:pt x="20320" y="40640"/>
                </a:lnTo>
                <a:lnTo>
                  <a:pt x="28231" y="39043"/>
                </a:lnTo>
                <a:lnTo>
                  <a:pt x="34690" y="34690"/>
                </a:lnTo>
                <a:lnTo>
                  <a:pt x="39043" y="28231"/>
                </a:lnTo>
                <a:lnTo>
                  <a:pt x="40640" y="20320"/>
                </a:lnTo>
                <a:lnTo>
                  <a:pt x="39043" y="12408"/>
                </a:lnTo>
                <a:lnTo>
                  <a:pt x="34690" y="5949"/>
                </a:lnTo>
                <a:lnTo>
                  <a:pt x="28231" y="1596"/>
                </a:lnTo>
                <a:lnTo>
                  <a:pt x="20320" y="0"/>
                </a:lnTo>
                <a:lnTo>
                  <a:pt x="12408" y="1596"/>
                </a:lnTo>
                <a:lnTo>
                  <a:pt x="5949" y="5949"/>
                </a:lnTo>
                <a:lnTo>
                  <a:pt x="1596" y="12408"/>
                </a:lnTo>
                <a:lnTo>
                  <a:pt x="0" y="2032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 flipV="1">
            <a:off x="2040624" y="4122786"/>
            <a:ext cx="1235975" cy="58005"/>
          </a:xfrm>
          <a:custGeom>
            <a:avLst/>
            <a:gdLst/>
            <a:ahLst/>
            <a:cxnLst/>
            <a:rect l="l" t="t" r="r" b="b"/>
            <a:pathLst>
              <a:path w="474345">
                <a:moveTo>
                  <a:pt x="473963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334515" y="4103437"/>
            <a:ext cx="95862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Võrdle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vastust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arvude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summaga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.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 flipV="1">
            <a:off x="2303312" y="3382214"/>
            <a:ext cx="217488" cy="59786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192912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514288" y="3259396"/>
            <a:ext cx="1162730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-40" dirty="0">
                <a:solidFill>
                  <a:srgbClr val="636466"/>
                </a:solidFill>
                <a:latin typeface="Trebuchet MS"/>
                <a:cs typeface="Trebuchet MS"/>
              </a:rPr>
              <a:t>Arv1 </a:t>
            </a:r>
            <a:r>
              <a:rPr lang="en-GB" sz="900" b="1" spc="-40" dirty="0" err="1">
                <a:solidFill>
                  <a:srgbClr val="636466"/>
                </a:solidFill>
                <a:latin typeface="Trebuchet MS"/>
                <a:cs typeface="Trebuchet MS"/>
              </a:rPr>
              <a:t>ja</a:t>
            </a:r>
            <a:r>
              <a:rPr lang="en-GB" sz="900" b="1" spc="-40" dirty="0">
                <a:solidFill>
                  <a:srgbClr val="636466"/>
                </a:solidFill>
                <a:latin typeface="Trebuchet MS"/>
                <a:cs typeface="Trebuchet MS"/>
              </a:rPr>
              <a:t> Arv2 on </a:t>
            </a:r>
            <a:r>
              <a:rPr lang="en-GB" sz="900" b="1" spc="-40" dirty="0" err="1">
                <a:solidFill>
                  <a:srgbClr val="636466"/>
                </a:solidFill>
                <a:latin typeface="Trebuchet MS"/>
                <a:cs typeface="Trebuchet MS"/>
              </a:rPr>
              <a:t>suvalised</a:t>
            </a:r>
            <a:r>
              <a:rPr lang="en-GB" sz="900" b="1" spc="-40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40" dirty="0" err="1">
                <a:solidFill>
                  <a:srgbClr val="636466"/>
                </a:solidFill>
                <a:latin typeface="Trebuchet MS"/>
                <a:cs typeface="Trebuchet MS"/>
              </a:rPr>
              <a:t>arvud</a:t>
            </a:r>
            <a:r>
              <a:rPr lang="en-GB" sz="900" b="1" spc="-40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40" dirty="0" err="1">
                <a:solidFill>
                  <a:srgbClr val="636466"/>
                </a:solidFill>
                <a:latin typeface="Trebuchet MS"/>
                <a:cs typeface="Trebuchet MS"/>
              </a:rPr>
              <a:t>vahemikus</a:t>
            </a:r>
            <a:r>
              <a:rPr lang="en-GB" sz="900" b="1" spc="-40" dirty="0">
                <a:solidFill>
                  <a:srgbClr val="636466"/>
                </a:solidFill>
                <a:latin typeface="Trebuchet MS"/>
                <a:cs typeface="Trebuchet MS"/>
              </a:rPr>
              <a:t> 1 </a:t>
            </a:r>
            <a:r>
              <a:rPr lang="en-GB" sz="900" b="1" spc="-40" dirty="0" err="1">
                <a:solidFill>
                  <a:srgbClr val="636466"/>
                </a:solidFill>
                <a:latin typeface="Trebuchet MS"/>
                <a:cs typeface="Trebuchet MS"/>
              </a:rPr>
              <a:t>kuni</a:t>
            </a:r>
            <a:r>
              <a:rPr lang="en-GB" sz="900" b="1" spc="-40" dirty="0">
                <a:solidFill>
                  <a:srgbClr val="636466"/>
                </a:solidFill>
                <a:latin typeface="Trebuchet MS"/>
                <a:cs typeface="Trebuchet MS"/>
              </a:rPr>
              <a:t> 10.</a:t>
            </a:r>
            <a:endParaRPr sz="900" dirty="0">
              <a:latin typeface="Trebuchet MS"/>
              <a:cs typeface="Trebuchet M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99CBCBB-9975-4D6F-A104-48B48F8027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786" r="49668" b="786"/>
          <a:stretch/>
        </p:blipFill>
        <p:spPr>
          <a:xfrm>
            <a:off x="1349954" y="1447341"/>
            <a:ext cx="885808" cy="79346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7" name="object 19">
            <a:extLst>
              <a:ext uri="{FF2B5EF4-FFF2-40B4-BE49-F238E27FC236}">
                <a16:creationId xmlns:a16="http://schemas.microsoft.com/office/drawing/2014/main" id="{E6067348-04D2-4D56-A11F-51E4DEFA24C2}"/>
              </a:ext>
            </a:extLst>
          </p:cNvPr>
          <p:cNvSpPr txBox="1"/>
          <p:nvPr/>
        </p:nvSpPr>
        <p:spPr>
          <a:xfrm>
            <a:off x="304800" y="1774825"/>
            <a:ext cx="762778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900" b="1" spc="15" dirty="0">
                <a:solidFill>
                  <a:srgbClr val="636466"/>
                </a:solidFill>
                <a:latin typeface="Calibri"/>
                <a:cs typeface="Calibri"/>
              </a:rPr>
              <a:t>Vali “</a:t>
            </a:r>
            <a:r>
              <a:rPr lang="en-US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Andmed</a:t>
            </a:r>
            <a:r>
              <a:rPr lang="en-US" sz="900" b="1" spc="15" dirty="0">
                <a:solidFill>
                  <a:srgbClr val="636466"/>
                </a:solidFill>
                <a:latin typeface="Calibri"/>
                <a:cs typeface="Calibri"/>
              </a:rPr>
              <a:t>”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9394D84-AC23-4FC6-9798-851F7A90C9CF}"/>
              </a:ext>
            </a:extLst>
          </p:cNvPr>
          <p:cNvSpPr txBox="1"/>
          <p:nvPr/>
        </p:nvSpPr>
        <p:spPr>
          <a:xfrm>
            <a:off x="381000" y="2556500"/>
            <a:ext cx="166370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Klõpsa</a:t>
            </a:r>
            <a:r>
              <a:rPr lang="en-GB" sz="900" b="1" spc="30" dirty="0">
                <a:solidFill>
                  <a:srgbClr val="636466"/>
                </a:solidFill>
                <a:latin typeface="Calibri"/>
                <a:cs typeface="Calibri"/>
              </a:rPr>
              <a:t> “Loo </a:t>
            </a: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muutuja</a:t>
            </a:r>
            <a:r>
              <a:rPr lang="en-GB" sz="900" b="1" spc="30" dirty="0">
                <a:solidFill>
                  <a:srgbClr val="636466"/>
                </a:solidFill>
                <a:latin typeface="Calibri"/>
                <a:cs typeface="Calibri"/>
              </a:rPr>
              <a:t>”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CD0BE5B5-0E24-469E-8659-058A919C7B83}"/>
              </a:ext>
            </a:extLst>
          </p:cNvPr>
          <p:cNvSpPr txBox="1"/>
          <p:nvPr/>
        </p:nvSpPr>
        <p:spPr>
          <a:xfrm>
            <a:off x="2755074" y="2544445"/>
            <a:ext cx="12420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Pane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muutujate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nimeks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“Arv1”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ja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“Arv2”.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BA6307C6-0939-47FB-995B-BA5E52C64528}"/>
              </a:ext>
            </a:extLst>
          </p:cNvPr>
          <p:cNvSpPr/>
          <p:nvPr/>
        </p:nvSpPr>
        <p:spPr>
          <a:xfrm>
            <a:off x="1075956" y="2059432"/>
            <a:ext cx="362007" cy="481330"/>
          </a:xfrm>
          <a:custGeom>
            <a:avLst/>
            <a:gdLst/>
            <a:ahLst/>
            <a:cxnLst/>
            <a:rect l="l" t="t" r="r" b="b"/>
            <a:pathLst>
              <a:path w="267334" h="481330">
                <a:moveTo>
                  <a:pt x="266801" y="25"/>
                </a:moveTo>
                <a:lnTo>
                  <a:pt x="0" y="0"/>
                </a:lnTo>
                <a:lnTo>
                  <a:pt x="0" y="480885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A4EF06A3-7BBC-406B-A7C2-575261B2F921}"/>
              </a:ext>
            </a:extLst>
          </p:cNvPr>
          <p:cNvSpPr/>
          <p:nvPr/>
        </p:nvSpPr>
        <p:spPr>
          <a:xfrm>
            <a:off x="1075960" y="1854199"/>
            <a:ext cx="362007" cy="45719"/>
          </a:xfrm>
          <a:custGeom>
            <a:avLst/>
            <a:gdLst/>
            <a:ahLst/>
            <a:cxnLst/>
            <a:rect l="l" t="t" r="r" b="b"/>
            <a:pathLst>
              <a:path w="267334">
                <a:moveTo>
                  <a:pt x="0" y="0"/>
                </a:moveTo>
                <a:lnTo>
                  <a:pt x="266801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37967" y="183641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0" y="20320"/>
                </a:moveTo>
                <a:lnTo>
                  <a:pt x="1596" y="12408"/>
                </a:lnTo>
                <a:lnTo>
                  <a:pt x="5949" y="5949"/>
                </a:lnTo>
                <a:lnTo>
                  <a:pt x="12408" y="1596"/>
                </a:lnTo>
                <a:lnTo>
                  <a:pt x="20320" y="0"/>
                </a:lnTo>
                <a:lnTo>
                  <a:pt x="28231" y="1596"/>
                </a:lnTo>
                <a:lnTo>
                  <a:pt x="34690" y="5949"/>
                </a:lnTo>
                <a:lnTo>
                  <a:pt x="39043" y="12408"/>
                </a:lnTo>
                <a:lnTo>
                  <a:pt x="40640" y="20320"/>
                </a:lnTo>
                <a:lnTo>
                  <a:pt x="39043" y="28231"/>
                </a:lnTo>
                <a:lnTo>
                  <a:pt x="34690" y="34690"/>
                </a:lnTo>
                <a:lnTo>
                  <a:pt x="28231" y="39043"/>
                </a:lnTo>
                <a:lnTo>
                  <a:pt x="20320" y="40640"/>
                </a:lnTo>
                <a:lnTo>
                  <a:pt x="12408" y="39043"/>
                </a:lnTo>
                <a:lnTo>
                  <a:pt x="5949" y="34690"/>
                </a:lnTo>
                <a:lnTo>
                  <a:pt x="1596" y="28231"/>
                </a:lnTo>
                <a:lnTo>
                  <a:pt x="0" y="2032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35746" y="2042185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0319" y="0"/>
                </a:moveTo>
                <a:lnTo>
                  <a:pt x="28231" y="1596"/>
                </a:lnTo>
                <a:lnTo>
                  <a:pt x="34690" y="5949"/>
                </a:lnTo>
                <a:lnTo>
                  <a:pt x="39043" y="12408"/>
                </a:lnTo>
                <a:lnTo>
                  <a:pt x="40639" y="20320"/>
                </a:lnTo>
                <a:lnTo>
                  <a:pt x="39043" y="28231"/>
                </a:lnTo>
                <a:lnTo>
                  <a:pt x="34690" y="34690"/>
                </a:lnTo>
                <a:lnTo>
                  <a:pt x="28231" y="39043"/>
                </a:lnTo>
                <a:lnTo>
                  <a:pt x="20319" y="40640"/>
                </a:lnTo>
                <a:lnTo>
                  <a:pt x="12408" y="39043"/>
                </a:lnTo>
                <a:lnTo>
                  <a:pt x="5949" y="34690"/>
                </a:lnTo>
                <a:lnTo>
                  <a:pt x="1596" y="28231"/>
                </a:lnTo>
                <a:lnTo>
                  <a:pt x="0" y="20320"/>
                </a:lnTo>
                <a:lnTo>
                  <a:pt x="1596" y="12408"/>
                </a:lnTo>
                <a:lnTo>
                  <a:pt x="5949" y="5949"/>
                </a:lnTo>
                <a:lnTo>
                  <a:pt x="12408" y="1596"/>
                </a:lnTo>
                <a:lnTo>
                  <a:pt x="20319" y="0"/>
                </a:lnTo>
                <a:close/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30CFE9B1-E9A7-4B3B-9909-F7746826E5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0" y="3002731"/>
            <a:ext cx="666750" cy="70485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DCD815-1208-4B84-8BF2-940535D3FA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7532" y="1275088"/>
            <a:ext cx="1455873" cy="6251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92EF81-BDA6-4E47-9784-156791CCA8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7288" y="1910141"/>
            <a:ext cx="1448942" cy="628866"/>
          </a:xfrm>
          <a:prstGeom prst="rect">
            <a:avLst/>
          </a:prstGeom>
        </p:spPr>
      </p:pic>
      <p:sp>
        <p:nvSpPr>
          <p:cNvPr id="40" name="object 41">
            <a:extLst>
              <a:ext uri="{FF2B5EF4-FFF2-40B4-BE49-F238E27FC236}">
                <a16:creationId xmlns:a16="http://schemas.microsoft.com/office/drawing/2014/main" id="{205F4B3B-3F92-47AA-A883-A0D1CD2DAACB}"/>
              </a:ext>
            </a:extLst>
          </p:cNvPr>
          <p:cNvSpPr txBox="1"/>
          <p:nvPr/>
        </p:nvSpPr>
        <p:spPr>
          <a:xfrm>
            <a:off x="3439431" y="3659006"/>
            <a:ext cx="958621" cy="415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Küsimus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on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võimalik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koostada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mitmest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 </a:t>
            </a:r>
            <a:r>
              <a:rPr lang="en-GB" sz="900" b="1" spc="-35" dirty="0" err="1">
                <a:solidFill>
                  <a:srgbClr val="636466"/>
                </a:solidFill>
                <a:latin typeface="Trebuchet MS"/>
                <a:cs typeface="Trebuchet MS"/>
              </a:rPr>
              <a:t>osast</a:t>
            </a:r>
            <a:r>
              <a:rPr lang="en-GB" sz="900" b="1" spc="-35" dirty="0">
                <a:solidFill>
                  <a:srgbClr val="636466"/>
                </a:solidFill>
                <a:latin typeface="Trebuchet MS"/>
                <a:cs typeface="Trebuchet MS"/>
              </a:rPr>
              <a:t>.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53" name="object 38">
            <a:extLst>
              <a:ext uri="{FF2B5EF4-FFF2-40B4-BE49-F238E27FC236}">
                <a16:creationId xmlns:a16="http://schemas.microsoft.com/office/drawing/2014/main" id="{B28DDA99-5172-49AA-918E-131850287110}"/>
              </a:ext>
            </a:extLst>
          </p:cNvPr>
          <p:cNvSpPr/>
          <p:nvPr/>
        </p:nvSpPr>
        <p:spPr>
          <a:xfrm flipV="1">
            <a:off x="2402840" y="3719715"/>
            <a:ext cx="1060515" cy="230573"/>
          </a:xfrm>
          <a:custGeom>
            <a:avLst/>
            <a:gdLst/>
            <a:ahLst/>
            <a:cxnLst/>
            <a:rect l="l" t="t" r="r" b="b"/>
            <a:pathLst>
              <a:path w="474345">
                <a:moveTo>
                  <a:pt x="473963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2">
            <a:extLst>
              <a:ext uri="{FF2B5EF4-FFF2-40B4-BE49-F238E27FC236}">
                <a16:creationId xmlns:a16="http://schemas.microsoft.com/office/drawing/2014/main" id="{F27D0126-B34B-4B3A-AB57-771655EB899B}"/>
              </a:ext>
            </a:extLst>
          </p:cNvPr>
          <p:cNvSpPr/>
          <p:nvPr/>
        </p:nvSpPr>
        <p:spPr>
          <a:xfrm flipV="1">
            <a:off x="2309823" y="3544712"/>
            <a:ext cx="217488" cy="59786"/>
          </a:xfrm>
          <a:custGeom>
            <a:avLst/>
            <a:gdLst/>
            <a:ahLst/>
            <a:cxnLst/>
            <a:rect l="l" t="t" r="r" b="b"/>
            <a:pathLst>
              <a:path w="193039">
                <a:moveTo>
                  <a:pt x="192912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32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9688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4628" y="63487"/>
            <a:ext cx="4136580" cy="5791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40425"/>
            <a:ext cx="7969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000" b="1" spc="10" dirty="0" err="1">
                <a:solidFill>
                  <a:srgbClr val="FFFFFF"/>
                </a:solidFill>
                <a:latin typeface="Calibri"/>
                <a:cs typeface="Calibri"/>
              </a:rPr>
              <a:t>Animatsioon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1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736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7367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-838200" y="305215"/>
            <a:ext cx="5238972" cy="535325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1021715" algn="ctr">
              <a:lnSpc>
                <a:spcPct val="100000"/>
              </a:lnSpc>
            </a:pPr>
            <a:r>
              <a:rPr lang="en-GB" sz="2800" spc="75" dirty="0" err="1"/>
              <a:t>Küsimuse</a:t>
            </a:r>
            <a:r>
              <a:rPr lang="en-GB" sz="2800" spc="75" dirty="0"/>
              <a:t> </a:t>
            </a:r>
            <a:r>
              <a:rPr lang="en-GB" sz="2800" spc="75" dirty="0" err="1"/>
              <a:t>kordamine</a:t>
            </a:r>
            <a:endParaRPr sz="2800" dirty="0"/>
          </a:p>
        </p:txBody>
      </p:sp>
      <p:sp>
        <p:nvSpPr>
          <p:cNvPr id="14" name="object 14"/>
          <p:cNvSpPr txBox="1"/>
          <p:nvPr/>
        </p:nvSpPr>
        <p:spPr>
          <a:xfrm>
            <a:off x="901796" y="1276350"/>
            <a:ext cx="2908204" cy="20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15" indent="111125">
              <a:lnSpc>
                <a:spcPct val="125000"/>
              </a:lnSpc>
            </a:pPr>
            <a:r>
              <a:rPr lang="en-GB" sz="1200" b="1" spc="-45" dirty="0" err="1">
                <a:solidFill>
                  <a:srgbClr val="FFFFFF"/>
                </a:solidFill>
                <a:latin typeface="Trebuchet MS"/>
                <a:cs typeface="Trebuchet MS"/>
              </a:rPr>
              <a:t>Küsimuse</a:t>
            </a:r>
            <a:r>
              <a:rPr lang="en-GB" sz="12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GB" sz="1200" b="1" spc="-45" dirty="0" err="1">
                <a:solidFill>
                  <a:srgbClr val="FFFFFF"/>
                </a:solidFill>
                <a:latin typeface="Trebuchet MS"/>
                <a:cs typeface="Trebuchet MS"/>
              </a:rPr>
              <a:t>kordamine</a:t>
            </a:r>
            <a:endParaRPr lang="en-GB" sz="1200" dirty="0">
              <a:latin typeface="Trebuchet MS"/>
              <a:cs typeface="Trebuchet M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413AF0-81C3-47D9-A0DD-761E3FD3D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46" y="1730368"/>
            <a:ext cx="2559570" cy="19356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914D32-E734-4574-83C7-6F72C0E7B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746" y="3681283"/>
            <a:ext cx="2559570" cy="189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14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</TotalTime>
  <Words>361</Words>
  <Application>Microsoft Office PowerPoint</Application>
  <PresentationFormat>Custom</PresentationFormat>
  <Paragraphs>166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Cambria</vt:lpstr>
      <vt:lpstr>Century Gothic</vt:lpstr>
      <vt:lpstr>Times New Roman</vt:lpstr>
      <vt:lpstr>Trebuchet MS</vt:lpstr>
      <vt:lpstr>Office Theme</vt:lpstr>
      <vt:lpstr>Arvutamise</vt:lpstr>
      <vt:lpstr>Arvutamise</vt:lpstr>
      <vt:lpstr>Küsimuse küsimine</vt:lpstr>
      <vt:lpstr>Küsimuse küsimine scratch.mit.edu</vt:lpstr>
      <vt:lpstr>Punktid</vt:lpstr>
      <vt:lpstr>Punktid scratch.mit.edu</vt:lpstr>
      <vt:lpstr>Suvaliste arvudega tehe</vt:lpstr>
      <vt:lpstr>Suvaliste arvudega tehe scratch.mit.edu</vt:lpstr>
      <vt:lpstr>Küsimuse kordamine</vt:lpstr>
      <vt:lpstr>Küsimuse kordamine scratch.mit.edu</vt:lpstr>
      <vt:lpstr>Astendamine</vt:lpstr>
      <vt:lpstr>Astendamine scratch.mit.edu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a Story</dc:title>
  <cp:lastModifiedBy>Tauno Palts</cp:lastModifiedBy>
  <cp:revision>43</cp:revision>
  <dcterms:created xsi:type="dcterms:W3CDTF">2016-11-28T17:18:45Z</dcterms:created>
  <dcterms:modified xsi:type="dcterms:W3CDTF">2018-04-19T10:28:51Z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2016-10-16T00:00:00Z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2016-11-28T00:00:00Z</vt:filetime>
  </property>
</Properties>
</file>