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80" r:id="rId6"/>
    <p:sldId id="281" r:id="rId7"/>
    <p:sldId id="278" r:id="rId8"/>
    <p:sldId id="279" r:id="rId9"/>
    <p:sldId id="284" r:id="rId10"/>
    <p:sldId id="282" r:id="rId11"/>
    <p:sldId id="283" r:id="rId12"/>
    <p:sldId id="285" r:id="rId13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3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264300"/>
            <a:ext cx="4140200" cy="3832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000" b="1" spc="-35" dirty="0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Story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	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7266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952500"/>
            <a:ext cx="3048000" cy="762000"/>
          </a:xfrm>
          <a:custGeom>
            <a:avLst/>
            <a:gdLst/>
            <a:ahLst/>
            <a:cxnLst/>
            <a:rect l="l" t="t" r="r" b="b"/>
            <a:pathLst>
              <a:path w="3048000" h="762000">
                <a:moveTo>
                  <a:pt x="0" y="762000"/>
                </a:moveTo>
                <a:lnTo>
                  <a:pt x="3048000" y="762000"/>
                </a:lnTo>
                <a:lnTo>
                  <a:pt x="3048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9343" y="866775"/>
            <a:ext cx="22936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spc="40" dirty="0" err="1">
                <a:solidFill>
                  <a:srgbClr val="7266A7"/>
                </a:solidFill>
              </a:rPr>
              <a:t>Küsimustiku</a:t>
            </a:r>
            <a:endParaRPr sz="2700" dirty="0"/>
          </a:p>
        </p:txBody>
      </p:sp>
      <p:sp>
        <p:nvSpPr>
          <p:cNvPr id="15" name="object 15"/>
          <p:cNvSpPr txBox="1"/>
          <p:nvPr/>
        </p:nvSpPr>
        <p:spPr>
          <a:xfrm>
            <a:off x="1824101" y="1278254"/>
            <a:ext cx="144325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b="1" spc="50" dirty="0" err="1">
                <a:solidFill>
                  <a:srgbClr val="7266A7"/>
                </a:solidFill>
                <a:latin typeface="Cambria"/>
                <a:cs typeface="Cambria"/>
              </a:rPr>
              <a:t>kaardid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293" y="4413250"/>
            <a:ext cx="29019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</a:pP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Joonista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küsimused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,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vastused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ja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</a:p>
          <a:p>
            <a:pPr marL="405765" marR="5080" indent="-393700">
              <a:lnSpc>
                <a:spcPct val="100000"/>
              </a:lnSpc>
            </a:pP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loe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punkte</a:t>
            </a:r>
            <a:endParaRPr lang="en-GB" sz="1400" b="1" spc="25" dirty="0">
              <a:solidFill>
                <a:srgbClr val="7266A7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6900" y="5940425"/>
            <a:ext cx="1210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8486D8-1467-4AF6-9C70-EDA3B31EA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3" y="1762333"/>
            <a:ext cx="1583970" cy="11938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EA909-1518-4277-BB0F-511E4F2CF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985" y="1777987"/>
            <a:ext cx="1614361" cy="11938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165AFB-D83E-4E86-8F1F-E83C7F2D5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452" y="3019012"/>
            <a:ext cx="1926299" cy="1441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969770"/>
          </a:xfrm>
          <a:custGeom>
            <a:avLst/>
            <a:gdLst/>
            <a:ahLst/>
            <a:cxnLst/>
            <a:rect l="l" t="t" r="r" b="b"/>
            <a:pathLst>
              <a:path w="4572000" h="1969770">
                <a:moveTo>
                  <a:pt x="0" y="1969515"/>
                </a:moveTo>
                <a:lnTo>
                  <a:pt x="4572000" y="1969515"/>
                </a:lnTo>
                <a:lnTo>
                  <a:pt x="4572000" y="0"/>
                </a:lnTo>
                <a:lnTo>
                  <a:pt x="0" y="0"/>
                </a:lnTo>
                <a:lnTo>
                  <a:pt x="0" y="196951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96616"/>
            <a:ext cx="4572000" cy="3504184"/>
          </a:xfrm>
          <a:custGeom>
            <a:avLst/>
            <a:gdLst/>
            <a:ahLst/>
            <a:cxnLst/>
            <a:rect l="l" t="t" r="r" b="b"/>
            <a:pathLst>
              <a:path w="4572000" h="2367279">
                <a:moveTo>
                  <a:pt x="0" y="2367280"/>
                </a:moveTo>
                <a:lnTo>
                  <a:pt x="4572000" y="2367280"/>
                </a:lnTo>
                <a:lnTo>
                  <a:pt x="4572000" y="0"/>
                </a:lnTo>
                <a:lnTo>
                  <a:pt x="0" y="0"/>
                </a:lnTo>
                <a:lnTo>
                  <a:pt x="0" y="236728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288391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25119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02EA965-CDD4-4F81-BC4E-C60AF417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3615244"/>
            <a:ext cx="1792699" cy="27548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9A8B79-836D-4E15-B02E-FC32FB6E4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9" y="3607995"/>
            <a:ext cx="1776779" cy="27620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4800" y="2999889"/>
            <a:ext cx="4267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PROGRAMMEERIME ÕIGE JA VALE VALIKUVARIANDI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10" dirty="0" err="1"/>
              <a:t>Õige</a:t>
            </a:r>
            <a:r>
              <a:rPr lang="en-GB" spc="-10" dirty="0"/>
              <a:t> </a:t>
            </a:r>
            <a:r>
              <a:rPr lang="en-GB" spc="-10" dirty="0" err="1"/>
              <a:t>ja</a:t>
            </a:r>
            <a:r>
              <a:rPr lang="en-GB" spc="-10" dirty="0"/>
              <a:t> vale vastus</a:t>
            </a:r>
            <a:endParaRPr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14" y="969381"/>
            <a:ext cx="38399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PROGRAMMEERIME SILDID ”ÕIGE” JA ”VALE”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1583116"/>
            <a:ext cx="10672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Nupu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“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Õige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!”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programmeerimine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3E27A7BA-5CDE-49EC-BE7F-D5DD4C2087F5}"/>
              </a:ext>
            </a:extLst>
          </p:cNvPr>
          <p:cNvSpPr txBox="1"/>
          <p:nvPr/>
        </p:nvSpPr>
        <p:spPr>
          <a:xfrm>
            <a:off x="215900" y="3425821"/>
            <a:ext cx="19176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Programm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kui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valikuvariant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on </a:t>
            </a:r>
            <a:r>
              <a:rPr lang="en-GB" sz="900" b="1" spc="15" dirty="0">
                <a:solidFill>
                  <a:srgbClr val="FF0000"/>
                </a:solidFill>
                <a:latin typeface="Calibri"/>
                <a:cs typeface="Calibri"/>
              </a:rPr>
              <a:t>vale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F2ED37E6-A43C-43AE-B595-F7284A7BBE14}"/>
              </a:ext>
            </a:extLst>
          </p:cNvPr>
          <p:cNvSpPr txBox="1"/>
          <p:nvPr/>
        </p:nvSpPr>
        <p:spPr>
          <a:xfrm>
            <a:off x="2514600" y="3439221"/>
            <a:ext cx="19176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Programm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kui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valikuvariant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on </a:t>
            </a:r>
            <a:r>
              <a:rPr lang="en-GB" sz="900" b="1" spc="15" dirty="0" err="1">
                <a:solidFill>
                  <a:schemeClr val="accent3"/>
                </a:solidFill>
                <a:latin typeface="Calibri"/>
                <a:cs typeface="Calibri"/>
              </a:rPr>
              <a:t>õige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94A56251-97B0-4EAA-AFF9-9482765F98A9}"/>
              </a:ext>
            </a:extLst>
          </p:cNvPr>
          <p:cNvSpPr txBox="1"/>
          <p:nvPr/>
        </p:nvSpPr>
        <p:spPr>
          <a:xfrm>
            <a:off x="2141211" y="1529437"/>
            <a:ext cx="10761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Nupu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“Vale!”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programmeerimine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9705D9-1482-4640-809D-9A46DD4F1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3" y="1920352"/>
            <a:ext cx="742950" cy="838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E80617-58FA-4885-8B17-82F77AA0D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653" y="1910894"/>
            <a:ext cx="752475" cy="781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1E1CF9-5D4A-4A8F-8867-B89BEA951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4640" y="5667869"/>
            <a:ext cx="773760" cy="7461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463D70-E210-4DE8-AEB5-595E74A8F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521" y="5667557"/>
            <a:ext cx="719479" cy="7461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0C65DE-832F-460F-9F97-1A1163C95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671" y="1164030"/>
            <a:ext cx="1015607" cy="19093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648D1A-CC80-4EB7-BB29-EACACC841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5394" y="1191654"/>
            <a:ext cx="1015608" cy="18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35" dirty="0" err="1">
                <a:solidFill>
                  <a:srgbClr val="FFFFFF"/>
                </a:solidFill>
                <a:latin typeface="Cambria"/>
                <a:cs typeface="Cambria"/>
              </a:rPr>
              <a:t>Mälumäng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383540">
              <a:lnSpc>
                <a:spcPct val="100000"/>
              </a:lnSpc>
            </a:pPr>
            <a:r>
              <a:rPr lang="en-GB" sz="2800" dirty="0" err="1"/>
              <a:t>Uue</a:t>
            </a:r>
            <a:r>
              <a:rPr lang="en-GB" sz="2800" dirty="0"/>
              <a:t> </a:t>
            </a:r>
            <a:r>
              <a:rPr lang="en-GB" sz="2800" dirty="0" err="1"/>
              <a:t>küsimuse</a:t>
            </a:r>
            <a:r>
              <a:rPr lang="en-GB" sz="2800" dirty="0"/>
              <a:t> </a:t>
            </a:r>
            <a:r>
              <a:rPr lang="en-GB" sz="2800" dirty="0" err="1"/>
              <a:t>nupp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888312" y="1276350"/>
            <a:ext cx="27959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Tee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nii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, et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planeedile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klõpsates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avaneb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selle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infosilt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2AF4B1-4587-4C95-B8C5-C0B1DBD8B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29" y="2683928"/>
            <a:ext cx="3058771" cy="22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836420"/>
          </a:xfrm>
          <a:custGeom>
            <a:avLst/>
            <a:gdLst/>
            <a:ahLst/>
            <a:cxnLst/>
            <a:rect l="l" t="t" r="r" b="b"/>
            <a:pathLst>
              <a:path w="4572000" h="1849120">
                <a:moveTo>
                  <a:pt x="0" y="1849120"/>
                </a:moveTo>
                <a:lnTo>
                  <a:pt x="4572000" y="1849120"/>
                </a:lnTo>
                <a:lnTo>
                  <a:pt x="4572000" y="0"/>
                </a:lnTo>
                <a:lnTo>
                  <a:pt x="0" y="0"/>
                </a:lnTo>
                <a:lnTo>
                  <a:pt x="0" y="184912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BFE561-9EFE-4C7D-8F32-9425DBF40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403246" y="2020561"/>
            <a:ext cx="1177393" cy="2580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88920"/>
            <a:ext cx="4572000" cy="3601720"/>
          </a:xfrm>
          <a:custGeom>
            <a:avLst/>
            <a:gdLst/>
            <a:ahLst/>
            <a:cxnLst/>
            <a:rect l="l" t="t" r="r" b="b"/>
            <a:pathLst>
              <a:path w="4572000" h="2291079">
                <a:moveTo>
                  <a:pt x="0" y="2291079"/>
                </a:moveTo>
                <a:lnTo>
                  <a:pt x="4572000" y="2291079"/>
                </a:lnTo>
                <a:lnTo>
                  <a:pt x="4572000" y="0"/>
                </a:lnTo>
                <a:lnTo>
                  <a:pt x="0" y="0"/>
                </a:lnTo>
                <a:lnTo>
                  <a:pt x="0" y="229107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635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4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4302" y="2842903"/>
            <a:ext cx="22472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PROGRAMMEERI NUPP “AVA 1. KÜSIMUS” SELLISELT: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35" dirty="0" err="1"/>
              <a:t>Uue</a:t>
            </a:r>
            <a:r>
              <a:rPr lang="en-GB" spc="35" dirty="0"/>
              <a:t> </a:t>
            </a:r>
            <a:r>
              <a:rPr lang="en-GB" spc="35" dirty="0" err="1"/>
              <a:t>küsimuse</a:t>
            </a:r>
            <a:r>
              <a:rPr lang="en-GB" spc="35" dirty="0"/>
              <a:t> </a:t>
            </a:r>
            <a:r>
              <a:rPr lang="en-GB" spc="35" dirty="0" err="1"/>
              <a:t>nupp</a:t>
            </a:r>
            <a:endParaRPr spc="3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547" y="1062482"/>
            <a:ext cx="26469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00A1CB"/>
                </a:solidFill>
                <a:latin typeface="Cambria"/>
                <a:cs typeface="Cambria"/>
              </a:rPr>
              <a:t>1) SPRAIDI LISAMINE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554" y="1306999"/>
            <a:ext cx="1828797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</a:p>
          <a:p>
            <a:pPr marR="508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“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Uue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spraidi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joonistamine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”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joonista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nupp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“Ava 1.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küsimus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”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kasutades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kirjastiili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Dongeal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3984" y="2003144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2859" y="1904554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4">
                <a:moveTo>
                  <a:pt x="0" y="0"/>
                </a:moveTo>
                <a:lnTo>
                  <a:pt x="44970" y="1629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1C702-045B-4FE4-8DAD-0E458A17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765" y="2002645"/>
            <a:ext cx="752475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5B07A-F69F-41C4-A142-2DAAC084C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351" y="1357061"/>
            <a:ext cx="2359660" cy="611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7CC1C-171E-43E5-93E7-2BEAD01D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775" y="2863342"/>
            <a:ext cx="1346826" cy="1190564"/>
          </a:xfrm>
          <a:prstGeom prst="rect">
            <a:avLst/>
          </a:prstGeom>
        </p:spPr>
      </p:pic>
      <p:sp>
        <p:nvSpPr>
          <p:cNvPr id="31" name="object 9">
            <a:extLst>
              <a:ext uri="{FF2B5EF4-FFF2-40B4-BE49-F238E27FC236}">
                <a16:creationId xmlns:a16="http://schemas.microsoft.com/office/drawing/2014/main" id="{F8D1BB49-C4ED-4E24-AB24-E2DA1BA20766}"/>
              </a:ext>
            </a:extLst>
          </p:cNvPr>
          <p:cNvSpPr txBox="1"/>
          <p:nvPr/>
        </p:nvSpPr>
        <p:spPr>
          <a:xfrm>
            <a:off x="103822" y="4395570"/>
            <a:ext cx="300926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3) LOO KA NUPP “AVA 2. KÜSIMUS” NING PROGRAMMEERI SEE:</a:t>
            </a:r>
            <a:endParaRPr lang="en-GB" sz="1400" dirty="0">
              <a:latin typeface="Cambria"/>
              <a:cs typeface="Cambri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364E68-79F0-4CCA-8C9D-3E5B062BC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775" y="4675098"/>
            <a:ext cx="1347466" cy="1622603"/>
          </a:xfrm>
          <a:prstGeom prst="rect">
            <a:avLst/>
          </a:prstGeom>
        </p:spPr>
      </p:pic>
      <p:sp>
        <p:nvSpPr>
          <p:cNvPr id="32" name="object 9">
            <a:extLst>
              <a:ext uri="{FF2B5EF4-FFF2-40B4-BE49-F238E27FC236}">
                <a16:creationId xmlns:a16="http://schemas.microsoft.com/office/drawing/2014/main" id="{15FD1192-6E4D-4442-A563-1D97EAC50B21}"/>
              </a:ext>
            </a:extLst>
          </p:cNvPr>
          <p:cNvSpPr txBox="1"/>
          <p:nvPr/>
        </p:nvSpPr>
        <p:spPr>
          <a:xfrm>
            <a:off x="76006" y="5877431"/>
            <a:ext cx="230556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3) JÄRGMISED KÜSIMUSED TEE KÕIK JÄRGI</a:t>
            </a:r>
          </a:p>
        </p:txBody>
      </p:sp>
    </p:spTree>
    <p:extLst>
      <p:ext uri="{BB962C8B-B14F-4D97-AF65-F5344CB8AC3E}">
        <p14:creationId xmlns:p14="http://schemas.microsoft.com/office/powerpoint/2010/main" val="225969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000" b="1" spc="-35" dirty="0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Story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	2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95300" y="48387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7266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" y="685800"/>
            <a:ext cx="3444240" cy="762000"/>
          </a:xfrm>
          <a:custGeom>
            <a:avLst/>
            <a:gdLst/>
            <a:ahLst/>
            <a:cxnLst/>
            <a:rect l="l" t="t" r="r" b="b"/>
            <a:pathLst>
              <a:path w="3444240" h="762000">
                <a:moveTo>
                  <a:pt x="0" y="762000"/>
                </a:moveTo>
                <a:lnTo>
                  <a:pt x="3444240" y="762000"/>
                </a:lnTo>
                <a:lnTo>
                  <a:pt x="34442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9342" y="600075"/>
            <a:ext cx="22936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spc="40" dirty="0" err="1">
                <a:solidFill>
                  <a:srgbClr val="7266A7"/>
                </a:solidFill>
              </a:rPr>
              <a:t>Küsimustiku</a:t>
            </a:r>
            <a:endParaRPr sz="2700" dirty="0"/>
          </a:p>
        </p:txBody>
      </p:sp>
      <p:sp>
        <p:nvSpPr>
          <p:cNvPr id="15" name="object 15"/>
          <p:cNvSpPr txBox="1"/>
          <p:nvPr/>
        </p:nvSpPr>
        <p:spPr>
          <a:xfrm>
            <a:off x="1824101" y="1011554"/>
            <a:ext cx="144325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b="1" spc="50" dirty="0" err="1">
                <a:solidFill>
                  <a:srgbClr val="7266A7"/>
                </a:solidFill>
                <a:latin typeface="Cambria"/>
                <a:cs typeface="Cambria"/>
              </a:rPr>
              <a:t>kaardid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302" y="1531989"/>
            <a:ext cx="3158853" cy="252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835" indent="307975">
              <a:lnSpc>
                <a:spcPct val="100000"/>
              </a:lnSpc>
            </a:pP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Alusta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esimese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kaardiga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ja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seejärel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proovi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ka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teisi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Küsimuse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koostamine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Vastusevariantide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koostamine</a:t>
            </a:r>
            <a:endParaRPr sz="1700" dirty="0">
              <a:latin typeface="Calibri"/>
              <a:cs typeface="Calibri"/>
            </a:endParaRPr>
          </a:p>
          <a:p>
            <a:pPr marL="551180" marR="5080">
              <a:lnSpc>
                <a:spcPct val="156900"/>
              </a:lnSpc>
            </a:pPr>
            <a:r>
              <a:rPr lang="en-GB" sz="1700" b="1" spc="85" dirty="0" err="1">
                <a:solidFill>
                  <a:srgbClr val="7266A7"/>
                </a:solidFill>
                <a:latin typeface="Calibri"/>
                <a:cs typeface="Calibri"/>
              </a:rPr>
              <a:t>Õige</a:t>
            </a:r>
            <a:r>
              <a:rPr lang="en-GB" sz="1700" b="1" spc="8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85" dirty="0" err="1">
                <a:solidFill>
                  <a:srgbClr val="7266A7"/>
                </a:solidFill>
                <a:latin typeface="Calibri"/>
                <a:cs typeface="Calibri"/>
              </a:rPr>
              <a:t>ja</a:t>
            </a:r>
            <a:r>
              <a:rPr lang="en-GB" sz="1700" b="1" spc="85" dirty="0">
                <a:solidFill>
                  <a:srgbClr val="7266A7"/>
                </a:solidFill>
                <a:latin typeface="Calibri"/>
                <a:cs typeface="Calibri"/>
              </a:rPr>
              <a:t> vale </a:t>
            </a:r>
            <a:r>
              <a:rPr lang="en-GB" sz="1700" b="1" spc="85" dirty="0" err="1">
                <a:solidFill>
                  <a:srgbClr val="7266A7"/>
                </a:solidFill>
                <a:latin typeface="Calibri"/>
                <a:cs typeface="Calibri"/>
              </a:rPr>
              <a:t>vastuse</a:t>
            </a:r>
            <a:r>
              <a:rPr lang="en-GB" sz="1700" b="1" spc="85" dirty="0">
                <a:solidFill>
                  <a:srgbClr val="7266A7"/>
                </a:solidFill>
                <a:latin typeface="Calibri"/>
                <a:cs typeface="Calibri"/>
              </a:rPr>
              <a:t> silt</a:t>
            </a:r>
          </a:p>
          <a:p>
            <a:pPr marL="551180" marR="5080">
              <a:lnSpc>
                <a:spcPct val="156900"/>
              </a:lnSpc>
            </a:pPr>
            <a:r>
              <a:rPr lang="en-GB" sz="1700" b="1" spc="85" dirty="0" err="1">
                <a:solidFill>
                  <a:srgbClr val="7266A7"/>
                </a:solidFill>
                <a:latin typeface="Calibri"/>
                <a:cs typeface="Calibri"/>
              </a:rPr>
              <a:t>Õige</a:t>
            </a:r>
            <a:r>
              <a:rPr lang="en-GB" sz="1700" b="1" spc="8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85" dirty="0" err="1">
                <a:solidFill>
                  <a:srgbClr val="7266A7"/>
                </a:solidFill>
                <a:latin typeface="Calibri"/>
                <a:cs typeface="Calibri"/>
              </a:rPr>
              <a:t>ja</a:t>
            </a:r>
            <a:r>
              <a:rPr lang="en-GB" sz="1700" b="1" spc="85" dirty="0">
                <a:solidFill>
                  <a:srgbClr val="7266A7"/>
                </a:solidFill>
                <a:latin typeface="Calibri"/>
                <a:cs typeface="Calibri"/>
              </a:rPr>
              <a:t> vale vastus</a:t>
            </a:r>
          </a:p>
          <a:p>
            <a:pPr marL="551180" marR="5080">
              <a:lnSpc>
                <a:spcPct val="156900"/>
              </a:lnSpc>
            </a:pPr>
            <a:r>
              <a:rPr lang="en-GB" sz="1700" b="1" spc="10" dirty="0" err="1">
                <a:solidFill>
                  <a:srgbClr val="7266A7"/>
                </a:solidFill>
                <a:latin typeface="Calibri"/>
                <a:cs typeface="Calibri"/>
              </a:rPr>
              <a:t>Uue</a:t>
            </a:r>
            <a:r>
              <a:rPr lang="en-GB" sz="1700" b="1" spc="1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" dirty="0" err="1">
                <a:solidFill>
                  <a:srgbClr val="7266A7"/>
                </a:solidFill>
                <a:latin typeface="Calibri"/>
                <a:cs typeface="Calibri"/>
              </a:rPr>
              <a:t>küsimuse</a:t>
            </a:r>
            <a:r>
              <a:rPr lang="en-GB" sz="1700" b="1" spc="1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">
                <a:solidFill>
                  <a:srgbClr val="7266A7"/>
                </a:solidFill>
                <a:latin typeface="Calibri"/>
                <a:cs typeface="Calibri"/>
              </a:rPr>
              <a:t>nupp</a:t>
            </a:r>
            <a:endParaRPr lang="en-GB" sz="1700" b="1" spc="10" dirty="0">
              <a:solidFill>
                <a:srgbClr val="7266A7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06512" y="203504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6512" y="238518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6512" y="3004953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6900" y="5940425"/>
            <a:ext cx="1210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0D76CBB5-7DE8-4A78-8CFE-D789A2C0539C}"/>
              </a:ext>
            </a:extLst>
          </p:cNvPr>
          <p:cNvSpPr/>
          <p:nvPr/>
        </p:nvSpPr>
        <p:spPr>
          <a:xfrm>
            <a:off x="1313623" y="339386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FFEEBBD3-5E97-4173-9DEA-2DC6AF326CBC}"/>
              </a:ext>
            </a:extLst>
          </p:cNvPr>
          <p:cNvSpPr/>
          <p:nvPr/>
        </p:nvSpPr>
        <p:spPr>
          <a:xfrm>
            <a:off x="1313623" y="3790609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Mälumäng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914400" y="216188"/>
            <a:ext cx="5435608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Küsimuse</a:t>
            </a:r>
            <a:r>
              <a:rPr lang="en-GB" sz="2800" spc="75" dirty="0"/>
              <a:t> </a:t>
            </a:r>
            <a:r>
              <a:rPr lang="en-GB" sz="2800" spc="75" dirty="0" err="1"/>
              <a:t>koostamine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768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Vali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taust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koosta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küsimus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vastusevariandi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kast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8700B4-7E0F-4795-B0C7-07430EF72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63" y="2295986"/>
            <a:ext cx="3224260" cy="2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849120"/>
          </a:xfrm>
          <a:custGeom>
            <a:avLst/>
            <a:gdLst/>
            <a:ahLst/>
            <a:cxnLst/>
            <a:rect l="l" t="t" r="r" b="b"/>
            <a:pathLst>
              <a:path w="4572000" h="1849120">
                <a:moveTo>
                  <a:pt x="0" y="1849120"/>
                </a:moveTo>
                <a:lnTo>
                  <a:pt x="4572000" y="1849120"/>
                </a:lnTo>
                <a:lnTo>
                  <a:pt x="4572000" y="0"/>
                </a:lnTo>
                <a:lnTo>
                  <a:pt x="0" y="0"/>
                </a:lnTo>
                <a:lnTo>
                  <a:pt x="0" y="184912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BFE561-9EFE-4C7D-8F32-9425DBF40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2341041" y="1960924"/>
            <a:ext cx="1177393" cy="2580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116865-3D5E-4D26-8B6F-3D99B300B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5" y="1511781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788920"/>
            <a:ext cx="4572000" cy="3611880"/>
          </a:xfrm>
          <a:custGeom>
            <a:avLst/>
            <a:gdLst/>
            <a:ahLst/>
            <a:cxnLst/>
            <a:rect l="l" t="t" r="r" b="b"/>
            <a:pathLst>
              <a:path w="4572000" h="2291079">
                <a:moveTo>
                  <a:pt x="0" y="2291079"/>
                </a:moveTo>
                <a:lnTo>
                  <a:pt x="4572000" y="2291079"/>
                </a:lnTo>
                <a:lnTo>
                  <a:pt x="4572000" y="0"/>
                </a:lnTo>
                <a:lnTo>
                  <a:pt x="0" y="0"/>
                </a:lnTo>
                <a:lnTo>
                  <a:pt x="0" y="229107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635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4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670" y="2832331"/>
            <a:ext cx="28181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2) JOONISTA VEKTORGRAAFIKAS </a:t>
            </a:r>
            <a:r>
              <a:rPr lang="en-GB" sz="1400" b="1" spc="-45" dirty="0">
                <a:solidFill>
                  <a:schemeClr val="accent1"/>
                </a:solidFill>
                <a:latin typeface="Cambria"/>
                <a:cs typeface="Cambria"/>
              </a:rPr>
              <a:t>RISTKÜLIK</a:t>
            </a:r>
            <a:endParaRPr lang="en-GB" sz="1400" dirty="0">
              <a:solidFill>
                <a:schemeClr val="accent1"/>
              </a:solidFill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35" dirty="0" err="1"/>
              <a:t>Küsimuse</a:t>
            </a:r>
            <a:r>
              <a:rPr lang="en-GB" spc="35" dirty="0"/>
              <a:t> </a:t>
            </a:r>
            <a:r>
              <a:rPr lang="en-GB" spc="35" dirty="0" err="1"/>
              <a:t>koostamine</a:t>
            </a:r>
            <a:endParaRPr spc="3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546" y="1062482"/>
            <a:ext cx="3019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SPRAITIDE LISAMINE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8479" y="1520825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060" y="178962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2291" y="1573533"/>
            <a:ext cx="329614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</a:p>
          <a:p>
            <a:pPr marR="5080" algn="r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“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Uue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spraidi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joonistamine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”.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hele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taustapilt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6325" y="1958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3777" y="1857366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4">
                <a:moveTo>
                  <a:pt x="0" y="0"/>
                </a:moveTo>
                <a:lnTo>
                  <a:pt x="44970" y="1629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4400" y="1409700"/>
            <a:ext cx="0" cy="888365"/>
          </a:xfrm>
          <a:custGeom>
            <a:avLst/>
            <a:gdLst/>
            <a:ahLst/>
            <a:cxnLst/>
            <a:rect l="l" t="t" r="r" b="b"/>
            <a:pathLst>
              <a:path h="888364">
                <a:moveTo>
                  <a:pt x="0" y="888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27818A6-C280-4909-9188-7888CE70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043" y="1476955"/>
            <a:ext cx="781050" cy="8858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46C5C5-A93C-42F0-BF52-58324D3E9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5951"/>
            <a:ext cx="4572000" cy="2987549"/>
          </a:xfrm>
          <a:prstGeom prst="rect">
            <a:avLst/>
          </a:prstGeom>
        </p:spPr>
      </p:pic>
      <p:sp>
        <p:nvSpPr>
          <p:cNvPr id="45" name="Callout: Line 44">
            <a:extLst>
              <a:ext uri="{FF2B5EF4-FFF2-40B4-BE49-F238E27FC236}">
                <a16:creationId xmlns:a16="http://schemas.microsoft.com/office/drawing/2014/main" id="{5ECD1330-FE31-4C6F-872E-25AF69A56883}"/>
              </a:ext>
            </a:extLst>
          </p:cNvPr>
          <p:cNvSpPr/>
          <p:nvPr/>
        </p:nvSpPr>
        <p:spPr>
          <a:xfrm>
            <a:off x="2828034" y="5562600"/>
            <a:ext cx="1066800" cy="474298"/>
          </a:xfrm>
          <a:prstGeom prst="borderCallout1">
            <a:avLst>
              <a:gd name="adj1" fmla="val 66305"/>
              <a:gd name="adj2" fmla="val 101381"/>
              <a:gd name="adj3" fmla="val 140776"/>
              <a:gd name="adj4" fmla="val 127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1) </a:t>
            </a:r>
            <a:r>
              <a:rPr lang="en-GB" sz="1000" dirty="0" err="1"/>
              <a:t>Klõpsa</a:t>
            </a:r>
            <a:r>
              <a:rPr lang="en-GB" sz="1000" dirty="0"/>
              <a:t> </a:t>
            </a:r>
            <a:r>
              <a:rPr lang="en-GB" sz="1000" dirty="0" err="1"/>
              <a:t>Vektorgraafika</a:t>
            </a:r>
            <a:endParaRPr lang="en-US" sz="1000" dirty="0"/>
          </a:p>
        </p:txBody>
      </p:sp>
      <p:sp>
        <p:nvSpPr>
          <p:cNvPr id="50" name="Callout: Line 49">
            <a:extLst>
              <a:ext uri="{FF2B5EF4-FFF2-40B4-BE49-F238E27FC236}">
                <a16:creationId xmlns:a16="http://schemas.microsoft.com/office/drawing/2014/main" id="{7D796302-087B-49FA-8582-3536DAB9F113}"/>
              </a:ext>
            </a:extLst>
          </p:cNvPr>
          <p:cNvSpPr/>
          <p:nvPr/>
        </p:nvSpPr>
        <p:spPr>
          <a:xfrm>
            <a:off x="2664460" y="3508669"/>
            <a:ext cx="1066800" cy="474298"/>
          </a:xfrm>
          <a:prstGeom prst="borderCallout1">
            <a:avLst>
              <a:gd name="adj1" fmla="val 66305"/>
              <a:gd name="adj2" fmla="val 101381"/>
              <a:gd name="adj3" fmla="val 37955"/>
              <a:gd name="adj4" fmla="val 1679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2) </a:t>
            </a:r>
            <a:r>
              <a:rPr lang="en-GB" sz="1000" dirty="0" err="1"/>
              <a:t>Klõpsa</a:t>
            </a:r>
            <a:r>
              <a:rPr lang="en-GB" sz="1000" dirty="0"/>
              <a:t> </a:t>
            </a:r>
            <a:r>
              <a:rPr lang="en-GB" sz="1000" dirty="0" err="1"/>
              <a:t>ristküliku</a:t>
            </a:r>
            <a:r>
              <a:rPr lang="en-GB" sz="1000" dirty="0"/>
              <a:t> </a:t>
            </a:r>
            <a:r>
              <a:rPr lang="en-GB" sz="1000" dirty="0" err="1"/>
              <a:t>joonistamisele</a:t>
            </a:r>
            <a:endParaRPr lang="en-US" sz="1000" dirty="0"/>
          </a:p>
        </p:txBody>
      </p:sp>
      <p:sp>
        <p:nvSpPr>
          <p:cNvPr id="51" name="Callout: Line 50">
            <a:extLst>
              <a:ext uri="{FF2B5EF4-FFF2-40B4-BE49-F238E27FC236}">
                <a16:creationId xmlns:a16="http://schemas.microsoft.com/office/drawing/2014/main" id="{B3FFC3BD-4F98-4791-9818-CAB08F75A183}"/>
              </a:ext>
            </a:extLst>
          </p:cNvPr>
          <p:cNvSpPr/>
          <p:nvPr/>
        </p:nvSpPr>
        <p:spPr>
          <a:xfrm>
            <a:off x="76200" y="3686469"/>
            <a:ext cx="1371600" cy="474298"/>
          </a:xfrm>
          <a:prstGeom prst="borderCallout1">
            <a:avLst>
              <a:gd name="adj1" fmla="val 66305"/>
              <a:gd name="adj2" fmla="val 101381"/>
              <a:gd name="adj3" fmla="val 140776"/>
              <a:gd name="adj4" fmla="val 127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3) </a:t>
            </a:r>
            <a:r>
              <a:rPr lang="en-GB" sz="1000" dirty="0" err="1"/>
              <a:t>Joonista</a:t>
            </a:r>
            <a:r>
              <a:rPr lang="en-GB" sz="1000" dirty="0"/>
              <a:t> </a:t>
            </a:r>
            <a:r>
              <a:rPr lang="en-GB" sz="1000" dirty="0" err="1"/>
              <a:t>ristkülik</a:t>
            </a:r>
            <a:endParaRPr lang="en-US" sz="10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602C34-D56D-44C5-B765-896725E5F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169" y="2801620"/>
            <a:ext cx="600831" cy="607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2E93CB7-2DEB-4A64-B775-41695240F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" y="4943389"/>
            <a:ext cx="1063796" cy="1470342"/>
          </a:xfrm>
          <a:prstGeom prst="rect">
            <a:avLst/>
          </a:prstGeom>
        </p:spPr>
      </p:pic>
      <p:sp>
        <p:nvSpPr>
          <p:cNvPr id="54" name="object 9">
            <a:extLst>
              <a:ext uri="{FF2B5EF4-FFF2-40B4-BE49-F238E27FC236}">
                <a16:creationId xmlns:a16="http://schemas.microsoft.com/office/drawing/2014/main" id="{AFD8AA38-56C6-4571-B3A2-2B9777C0F5C5}"/>
              </a:ext>
            </a:extLst>
          </p:cNvPr>
          <p:cNvSpPr txBox="1"/>
          <p:nvPr/>
        </p:nvSpPr>
        <p:spPr>
          <a:xfrm>
            <a:off x="22860" y="4682429"/>
            <a:ext cx="169433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3) PROGRAMMEERI:</a:t>
            </a:r>
            <a:endParaRPr lang="en-GB" sz="1400" dirty="0">
              <a:solidFill>
                <a:schemeClr val="accent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53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Mälumäng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947928" y="11683"/>
            <a:ext cx="5435608" cy="966212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Vastusevariantide</a:t>
            </a:r>
            <a:r>
              <a:rPr lang="en-GB" sz="2800" spc="75" dirty="0"/>
              <a:t> </a:t>
            </a:r>
            <a:r>
              <a:rPr lang="en-GB" sz="2800" spc="75" dirty="0" err="1"/>
              <a:t>koostamine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768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Koosta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vastusevariandid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FC8529-A0B9-481C-8748-9C30F8B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42" y="2482152"/>
            <a:ext cx="3206757" cy="24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849120"/>
          </a:xfrm>
          <a:custGeom>
            <a:avLst/>
            <a:gdLst/>
            <a:ahLst/>
            <a:cxnLst/>
            <a:rect l="l" t="t" r="r" b="b"/>
            <a:pathLst>
              <a:path w="4572000" h="1849120">
                <a:moveTo>
                  <a:pt x="0" y="1849120"/>
                </a:moveTo>
                <a:lnTo>
                  <a:pt x="4572000" y="1849120"/>
                </a:lnTo>
                <a:lnTo>
                  <a:pt x="4572000" y="0"/>
                </a:lnTo>
                <a:lnTo>
                  <a:pt x="0" y="0"/>
                </a:lnTo>
                <a:lnTo>
                  <a:pt x="0" y="184912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CC3D7-CDB0-444B-8C54-CAB907273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16"/>
          <a:stretch/>
        </p:blipFill>
        <p:spPr>
          <a:xfrm>
            <a:off x="2345918" y="1850325"/>
            <a:ext cx="992009" cy="7222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88920"/>
            <a:ext cx="4572000" cy="3611880"/>
          </a:xfrm>
          <a:custGeom>
            <a:avLst/>
            <a:gdLst/>
            <a:ahLst/>
            <a:cxnLst/>
            <a:rect l="l" t="t" r="r" b="b"/>
            <a:pathLst>
              <a:path w="4572000" h="2291079">
                <a:moveTo>
                  <a:pt x="0" y="2291079"/>
                </a:moveTo>
                <a:lnTo>
                  <a:pt x="4572000" y="2291079"/>
                </a:lnTo>
                <a:lnTo>
                  <a:pt x="4572000" y="0"/>
                </a:lnTo>
                <a:lnTo>
                  <a:pt x="0" y="0"/>
                </a:lnTo>
                <a:lnTo>
                  <a:pt x="0" y="229107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635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4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670" y="2832331"/>
            <a:ext cx="28181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2) TRÜKI VEKTORGRAAFIKAS VASTUSEVARIANT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4300" y="-35349"/>
            <a:ext cx="4140200" cy="88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35" dirty="0" err="1"/>
              <a:t>Vastusevariantide</a:t>
            </a:r>
            <a:r>
              <a:rPr lang="en-GB" spc="35" dirty="0"/>
              <a:t> </a:t>
            </a:r>
            <a:r>
              <a:rPr lang="en-GB" spc="35" dirty="0" err="1"/>
              <a:t>koostamine</a:t>
            </a:r>
            <a:endParaRPr spc="3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546" y="1062482"/>
            <a:ext cx="3019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00A1CB"/>
                </a:solidFill>
                <a:latin typeface="Cambria"/>
                <a:cs typeface="Cambria"/>
              </a:rPr>
              <a:t>1) SPRAIDI MUUTMINE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3777" y="1857366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4">
                <a:moveTo>
                  <a:pt x="0" y="0"/>
                </a:moveTo>
                <a:lnTo>
                  <a:pt x="44970" y="1629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0E513-9899-4C0B-9C61-F5609BF07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3716928"/>
            <a:ext cx="4572000" cy="2683872"/>
          </a:xfrm>
          <a:prstGeom prst="rect">
            <a:avLst/>
          </a:prstGeom>
        </p:spPr>
      </p:pic>
      <p:sp>
        <p:nvSpPr>
          <p:cNvPr id="45" name="Callout: Line 44">
            <a:extLst>
              <a:ext uri="{FF2B5EF4-FFF2-40B4-BE49-F238E27FC236}">
                <a16:creationId xmlns:a16="http://schemas.microsoft.com/office/drawing/2014/main" id="{5ECD1330-FE31-4C6F-872E-25AF69A56883}"/>
              </a:ext>
            </a:extLst>
          </p:cNvPr>
          <p:cNvSpPr/>
          <p:nvPr/>
        </p:nvSpPr>
        <p:spPr>
          <a:xfrm>
            <a:off x="2828034" y="5562600"/>
            <a:ext cx="1066800" cy="474298"/>
          </a:xfrm>
          <a:prstGeom prst="borderCallout1">
            <a:avLst>
              <a:gd name="adj1" fmla="val 66305"/>
              <a:gd name="adj2" fmla="val 101381"/>
              <a:gd name="adj3" fmla="val 140776"/>
              <a:gd name="adj4" fmla="val 127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1) </a:t>
            </a:r>
            <a:r>
              <a:rPr lang="en-GB" sz="1000" dirty="0" err="1"/>
              <a:t>Klõpsa</a:t>
            </a:r>
            <a:r>
              <a:rPr lang="en-GB" sz="1000" dirty="0"/>
              <a:t> </a:t>
            </a:r>
            <a:r>
              <a:rPr lang="en-GB" sz="1000" dirty="0" err="1"/>
              <a:t>Vektorgraafika</a:t>
            </a:r>
            <a:endParaRPr lang="en-US" sz="1000" dirty="0"/>
          </a:p>
        </p:txBody>
      </p:sp>
      <p:sp>
        <p:nvSpPr>
          <p:cNvPr id="50" name="Callout: Line 49">
            <a:extLst>
              <a:ext uri="{FF2B5EF4-FFF2-40B4-BE49-F238E27FC236}">
                <a16:creationId xmlns:a16="http://schemas.microsoft.com/office/drawing/2014/main" id="{7D796302-087B-49FA-8582-3536DAB9F113}"/>
              </a:ext>
            </a:extLst>
          </p:cNvPr>
          <p:cNvSpPr/>
          <p:nvPr/>
        </p:nvSpPr>
        <p:spPr>
          <a:xfrm>
            <a:off x="2664460" y="3508669"/>
            <a:ext cx="1066800" cy="474298"/>
          </a:xfrm>
          <a:prstGeom prst="borderCallout1">
            <a:avLst>
              <a:gd name="adj1" fmla="val 66305"/>
              <a:gd name="adj2" fmla="val 101381"/>
              <a:gd name="adj3" fmla="val 91936"/>
              <a:gd name="adj4" fmla="val 1696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2) </a:t>
            </a:r>
            <a:r>
              <a:rPr lang="en-GB" sz="1000" dirty="0" err="1"/>
              <a:t>Klõpsa</a:t>
            </a:r>
            <a:r>
              <a:rPr lang="en-GB" sz="1000" dirty="0"/>
              <a:t> </a:t>
            </a:r>
            <a:r>
              <a:rPr lang="en-GB" sz="1000" dirty="0" err="1"/>
              <a:t>teksti</a:t>
            </a:r>
            <a:r>
              <a:rPr lang="en-GB" sz="1000" dirty="0"/>
              <a:t> </a:t>
            </a:r>
            <a:r>
              <a:rPr lang="en-GB" sz="1000" dirty="0" err="1"/>
              <a:t>trükkimisele</a:t>
            </a:r>
            <a:endParaRPr lang="en-US" sz="1000" dirty="0"/>
          </a:p>
        </p:txBody>
      </p:sp>
      <p:sp>
        <p:nvSpPr>
          <p:cNvPr id="51" name="Callout: Line 50">
            <a:extLst>
              <a:ext uri="{FF2B5EF4-FFF2-40B4-BE49-F238E27FC236}">
                <a16:creationId xmlns:a16="http://schemas.microsoft.com/office/drawing/2014/main" id="{B3FFC3BD-4F98-4791-9818-CAB08F75A183}"/>
              </a:ext>
            </a:extLst>
          </p:cNvPr>
          <p:cNvSpPr/>
          <p:nvPr/>
        </p:nvSpPr>
        <p:spPr>
          <a:xfrm>
            <a:off x="76200" y="3686469"/>
            <a:ext cx="1371600" cy="474298"/>
          </a:xfrm>
          <a:prstGeom prst="borderCallout1">
            <a:avLst>
              <a:gd name="adj1" fmla="val 66305"/>
              <a:gd name="adj2" fmla="val 101381"/>
              <a:gd name="adj3" fmla="val 140776"/>
              <a:gd name="adj4" fmla="val 1273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4) </a:t>
            </a:r>
            <a:r>
              <a:rPr lang="en-GB" sz="1000" dirty="0" err="1"/>
              <a:t>Trüki</a:t>
            </a:r>
            <a:r>
              <a:rPr lang="en-GB" sz="1000" dirty="0"/>
              <a:t> </a:t>
            </a:r>
            <a:r>
              <a:rPr lang="en-GB" sz="1000" dirty="0" err="1"/>
              <a:t>vastusevariant</a:t>
            </a:r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A62E92-9738-45D1-883F-79F526222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662" y="2806700"/>
            <a:ext cx="600831" cy="607900"/>
          </a:xfrm>
          <a:prstGeom prst="rect">
            <a:avLst/>
          </a:prstGeom>
        </p:spPr>
      </p:pic>
      <p:sp>
        <p:nvSpPr>
          <p:cNvPr id="30" name="Callout: Line 29">
            <a:extLst>
              <a:ext uri="{FF2B5EF4-FFF2-40B4-BE49-F238E27FC236}">
                <a16:creationId xmlns:a16="http://schemas.microsoft.com/office/drawing/2014/main" id="{9CCC2BDF-F787-4ED9-9377-62145243CAD5}"/>
              </a:ext>
            </a:extLst>
          </p:cNvPr>
          <p:cNvSpPr/>
          <p:nvPr/>
        </p:nvSpPr>
        <p:spPr>
          <a:xfrm>
            <a:off x="457200" y="5486400"/>
            <a:ext cx="1371600" cy="474298"/>
          </a:xfrm>
          <a:prstGeom prst="borderCallout1">
            <a:avLst>
              <a:gd name="adj1" fmla="val 72731"/>
              <a:gd name="adj2" fmla="val 270"/>
              <a:gd name="adj3" fmla="val 124710"/>
              <a:gd name="adj4" fmla="val -76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3) Vali </a:t>
            </a:r>
            <a:r>
              <a:rPr lang="en-GB" sz="1000" dirty="0" err="1"/>
              <a:t>kirjastiiliks</a:t>
            </a:r>
            <a:r>
              <a:rPr lang="en-GB" sz="1000" dirty="0"/>
              <a:t> Donegal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73AB0-1313-4EED-9345-56977E326ACB}"/>
              </a:ext>
            </a:extLst>
          </p:cNvPr>
          <p:cNvSpPr txBox="1"/>
          <p:nvPr/>
        </p:nvSpPr>
        <p:spPr>
          <a:xfrm>
            <a:off x="1309509" y="1440659"/>
            <a:ext cx="202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en-GB" sz="1000" b="1" spc="15" dirty="0">
                <a:solidFill>
                  <a:srgbClr val="636466"/>
                </a:solidFill>
                <a:cs typeface="Calibri"/>
              </a:rPr>
              <a:t>Vali </a:t>
            </a:r>
            <a:r>
              <a:rPr lang="en-GB" sz="1000" b="1" spc="15" dirty="0" err="1">
                <a:solidFill>
                  <a:srgbClr val="636466"/>
                </a:solidFill>
                <a:cs typeface="Calibri"/>
              </a:rPr>
              <a:t>vastusevariant</a:t>
            </a:r>
            <a:r>
              <a:rPr lang="en-GB" sz="1000" b="1" spc="15" dirty="0">
                <a:solidFill>
                  <a:srgbClr val="636466"/>
                </a:solidFill>
                <a:cs typeface="Calibri"/>
              </a:rPr>
              <a:t>, </a:t>
            </a:r>
          </a:p>
          <a:p>
            <a:pPr marR="5080" algn="r">
              <a:lnSpc>
                <a:spcPct val="100000"/>
              </a:lnSpc>
            </a:pPr>
            <a:r>
              <a:rPr lang="en-GB" sz="1000" b="1" spc="15" dirty="0" err="1">
                <a:solidFill>
                  <a:srgbClr val="636466"/>
                </a:solidFill>
                <a:cs typeface="Calibri"/>
              </a:rPr>
              <a:t>mida</a:t>
            </a:r>
            <a:r>
              <a:rPr lang="en-GB" sz="1000" b="1" spc="1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1000" b="1" spc="15" dirty="0" err="1">
                <a:solidFill>
                  <a:srgbClr val="636466"/>
                </a:solidFill>
                <a:cs typeface="Calibri"/>
              </a:rPr>
              <a:t>muuta</a:t>
            </a:r>
            <a:endParaRPr lang="en-GB" sz="1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GB" sz="1000" dirty="0">
              <a:latin typeface="Times New Roman"/>
              <a:cs typeface="Times New Roman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480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35" dirty="0" err="1">
                <a:solidFill>
                  <a:srgbClr val="FFFFFF"/>
                </a:solidFill>
                <a:latin typeface="Cambria"/>
                <a:cs typeface="Cambria"/>
              </a:rPr>
              <a:t>Mälumäng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4737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645160">
              <a:lnSpc>
                <a:spcPct val="100000"/>
              </a:lnSpc>
            </a:pPr>
            <a:r>
              <a:rPr lang="en-GB" spc="-10" dirty="0" err="1"/>
              <a:t>Õige</a:t>
            </a:r>
            <a:r>
              <a:rPr lang="en-GB" spc="-10" dirty="0"/>
              <a:t> </a:t>
            </a:r>
            <a:r>
              <a:rPr lang="en-GB" spc="-10" dirty="0" err="1"/>
              <a:t>ja</a:t>
            </a:r>
            <a:r>
              <a:rPr lang="en-GB" spc="-10" dirty="0"/>
              <a:t> vale </a:t>
            </a:r>
            <a:r>
              <a:rPr lang="en-GB" spc="-10" dirty="0" err="1"/>
              <a:t>vastuse</a:t>
            </a:r>
            <a:r>
              <a:rPr lang="en-GB" spc="-10" dirty="0"/>
              <a:t> silt</a:t>
            </a:r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889532" y="1276350"/>
            <a:ext cx="2793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Joonista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kastid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tekstiga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“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Õige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!”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“Vale!”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EC7E2D-8426-4718-9BF3-11874B719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01" y="2468562"/>
            <a:ext cx="3049184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969770"/>
          </a:xfrm>
          <a:custGeom>
            <a:avLst/>
            <a:gdLst/>
            <a:ahLst/>
            <a:cxnLst/>
            <a:rect l="l" t="t" r="r" b="b"/>
            <a:pathLst>
              <a:path w="4572000" h="1969770">
                <a:moveTo>
                  <a:pt x="0" y="1969515"/>
                </a:moveTo>
                <a:lnTo>
                  <a:pt x="4572000" y="1969515"/>
                </a:lnTo>
                <a:lnTo>
                  <a:pt x="4572000" y="0"/>
                </a:lnTo>
                <a:lnTo>
                  <a:pt x="0" y="0"/>
                </a:lnTo>
                <a:lnTo>
                  <a:pt x="0" y="196951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372C8F-EDB5-4480-A820-25B18DF7E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673799" y="1735062"/>
            <a:ext cx="1177393" cy="2580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96616"/>
            <a:ext cx="4572000" cy="3504184"/>
          </a:xfrm>
          <a:custGeom>
            <a:avLst/>
            <a:gdLst/>
            <a:ahLst/>
            <a:cxnLst/>
            <a:rect l="l" t="t" r="r" b="b"/>
            <a:pathLst>
              <a:path w="4572000" h="2367279">
                <a:moveTo>
                  <a:pt x="0" y="2367280"/>
                </a:moveTo>
                <a:lnTo>
                  <a:pt x="4572000" y="2367280"/>
                </a:lnTo>
                <a:lnTo>
                  <a:pt x="4572000" y="0"/>
                </a:lnTo>
                <a:lnTo>
                  <a:pt x="0" y="0"/>
                </a:lnTo>
                <a:lnTo>
                  <a:pt x="0" y="236728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288391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313518-355C-4E30-928B-122FC3EF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2490"/>
            <a:ext cx="4572000" cy="90497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525119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2600" y="2999889"/>
            <a:ext cx="20744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JOONISTA KASTID “ÕIGE!” JA “VALE!”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1403350"/>
            <a:ext cx="0" cy="1308735"/>
          </a:xfrm>
          <a:custGeom>
            <a:avLst/>
            <a:gdLst/>
            <a:ahLst/>
            <a:cxnLst/>
            <a:rect l="l" t="t" r="r" b="b"/>
            <a:pathLst>
              <a:path h="1308735">
                <a:moveTo>
                  <a:pt x="0" y="0"/>
                </a:moveTo>
                <a:lnTo>
                  <a:pt x="0" y="1308735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10" dirty="0" err="1"/>
              <a:t>Õige</a:t>
            </a:r>
            <a:r>
              <a:rPr lang="en-GB" spc="-10" dirty="0"/>
              <a:t> </a:t>
            </a:r>
            <a:r>
              <a:rPr lang="en-GB" spc="-10" dirty="0" err="1"/>
              <a:t>ja</a:t>
            </a:r>
            <a:r>
              <a:rPr lang="en-GB" spc="-10" dirty="0"/>
              <a:t> vale </a:t>
            </a:r>
            <a:r>
              <a:rPr lang="en-GB" spc="-10" dirty="0" err="1"/>
              <a:t>vastuse</a:t>
            </a:r>
            <a:r>
              <a:rPr lang="en-GB" spc="-10" dirty="0"/>
              <a:t> silt</a:t>
            </a:r>
            <a:endParaRPr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1316" y="1060450"/>
            <a:ext cx="25981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000" y="1429473"/>
            <a:ext cx="16763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“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Uue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spraidi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joonistamine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”.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9036" y="1720761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2655" y="1603659"/>
            <a:ext cx="127000" cy="191770"/>
          </a:xfrm>
          <a:custGeom>
            <a:avLst/>
            <a:gdLst/>
            <a:ahLst/>
            <a:cxnLst/>
            <a:rect l="l" t="t" r="r" b="b"/>
            <a:pathLst>
              <a:path w="127000" h="191769">
                <a:moveTo>
                  <a:pt x="0" y="0"/>
                </a:moveTo>
                <a:lnTo>
                  <a:pt x="127000" y="19126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19615" y="2567656"/>
            <a:ext cx="108839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joonista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infokastid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“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Õige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”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“Vale”.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20809" y="1443482"/>
            <a:ext cx="4502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6B57C-8436-4909-96C6-4E7636B40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346" y="1323271"/>
            <a:ext cx="439257" cy="1188579"/>
          </a:xfrm>
          <a:prstGeom prst="rect">
            <a:avLst/>
          </a:prstGeom>
        </p:spPr>
      </p:pic>
      <p:sp>
        <p:nvSpPr>
          <p:cNvPr id="24" name="Callout: Line 23">
            <a:extLst>
              <a:ext uri="{FF2B5EF4-FFF2-40B4-BE49-F238E27FC236}">
                <a16:creationId xmlns:a16="http://schemas.microsoft.com/office/drawing/2014/main" id="{1BFEC5CB-0157-46E7-A0ED-715B5413F6C6}"/>
              </a:ext>
            </a:extLst>
          </p:cNvPr>
          <p:cNvSpPr/>
          <p:nvPr/>
        </p:nvSpPr>
        <p:spPr>
          <a:xfrm>
            <a:off x="541469" y="3070170"/>
            <a:ext cx="1079693" cy="372066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Siit</a:t>
            </a:r>
            <a:r>
              <a:rPr lang="en-GB" sz="1200" dirty="0"/>
              <a:t> </a:t>
            </a:r>
            <a:r>
              <a:rPr lang="en-GB" sz="1200" dirty="0" err="1"/>
              <a:t>saab</a:t>
            </a:r>
            <a:r>
              <a:rPr lang="en-GB" sz="1200" dirty="0"/>
              <a:t> </a:t>
            </a:r>
            <a:r>
              <a:rPr lang="en-GB" sz="1200" dirty="0" err="1"/>
              <a:t>lisada</a:t>
            </a:r>
            <a:r>
              <a:rPr lang="en-GB" sz="1200" dirty="0"/>
              <a:t> </a:t>
            </a:r>
            <a:r>
              <a:rPr lang="en-GB" sz="1200" dirty="0" err="1"/>
              <a:t>teksti</a:t>
            </a:r>
            <a:endParaRPr lang="en-US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3DBD8B-5690-4DC6-9FBB-B7C32E1B7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6536"/>
            <a:ext cx="4572000" cy="894624"/>
          </a:xfrm>
          <a:prstGeom prst="rect">
            <a:avLst/>
          </a:prstGeom>
        </p:spPr>
      </p:pic>
      <p:sp>
        <p:nvSpPr>
          <p:cNvPr id="42" name="object 23">
            <a:extLst>
              <a:ext uri="{FF2B5EF4-FFF2-40B4-BE49-F238E27FC236}">
                <a16:creationId xmlns:a16="http://schemas.microsoft.com/office/drawing/2014/main" id="{F31F8CBC-8E58-43DD-BF5F-0D36477ECABF}"/>
              </a:ext>
            </a:extLst>
          </p:cNvPr>
          <p:cNvSpPr txBox="1"/>
          <p:nvPr/>
        </p:nvSpPr>
        <p:spPr>
          <a:xfrm>
            <a:off x="-33043" y="4379095"/>
            <a:ext cx="2413441" cy="145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joonista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infokast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“Vale”:</a:t>
            </a:r>
            <a:endParaRPr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02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35" dirty="0" err="1">
                <a:solidFill>
                  <a:srgbClr val="FFFFFF"/>
                </a:solidFill>
                <a:latin typeface="Cambria"/>
                <a:cs typeface="Cambria"/>
              </a:rPr>
              <a:t>Mälumäng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4737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645160">
              <a:lnSpc>
                <a:spcPct val="100000"/>
              </a:lnSpc>
            </a:pPr>
            <a:r>
              <a:rPr lang="en-GB" spc="-10" dirty="0" err="1"/>
              <a:t>Õige</a:t>
            </a:r>
            <a:r>
              <a:rPr lang="en-GB" spc="-10" dirty="0"/>
              <a:t> </a:t>
            </a:r>
            <a:r>
              <a:rPr lang="en-GB" spc="-10" dirty="0" err="1"/>
              <a:t>ja</a:t>
            </a:r>
            <a:r>
              <a:rPr lang="en-GB" spc="-10" dirty="0"/>
              <a:t> vale vastus</a:t>
            </a:r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889532" y="1276350"/>
            <a:ext cx="2793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Anna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teada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kas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on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õige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või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vale vastus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EC7E2D-8426-4718-9BF3-11874B719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01" y="2468562"/>
            <a:ext cx="3049184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373</Words>
  <Application>Microsoft Office PowerPoint</Application>
  <PresentationFormat>Custom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</vt:lpstr>
      <vt:lpstr>Century Gothic</vt:lpstr>
      <vt:lpstr>Times New Roman</vt:lpstr>
      <vt:lpstr>Office Theme</vt:lpstr>
      <vt:lpstr>Küsimustiku</vt:lpstr>
      <vt:lpstr>Küsimustiku</vt:lpstr>
      <vt:lpstr>Küsimuse koostamine</vt:lpstr>
      <vt:lpstr>Küsimuse koostamine scratch.mit.edu</vt:lpstr>
      <vt:lpstr>Vastusevariantide koostamine</vt:lpstr>
      <vt:lpstr>Vastusevariantide koostamine scratch.mit.edu</vt:lpstr>
      <vt:lpstr>Õige ja vale vastuse silt</vt:lpstr>
      <vt:lpstr>Õige ja vale vastuse silt scratch.mit.edu</vt:lpstr>
      <vt:lpstr>Õige ja vale vastus</vt:lpstr>
      <vt:lpstr>Õige ja vale vastus scratch.mit.edu</vt:lpstr>
      <vt:lpstr>Uue küsimuse nupp</vt:lpstr>
      <vt:lpstr>Uue küsimuse nupp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Story</dc:title>
  <cp:lastModifiedBy>Tauno Palts</cp:lastModifiedBy>
  <cp:revision>59</cp:revision>
  <dcterms:created xsi:type="dcterms:W3CDTF">2016-11-28T17:18:45Z</dcterms:created>
  <dcterms:modified xsi:type="dcterms:W3CDTF">2018-04-25T06:15:18Z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